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2"/>
  </p:notesMasterIdLst>
  <p:sldIdLst>
    <p:sldId id="258" r:id="rId5"/>
    <p:sldId id="257" r:id="rId6"/>
    <p:sldId id="266" r:id="rId7"/>
    <p:sldId id="260" r:id="rId8"/>
    <p:sldId id="256" r:id="rId9"/>
    <p:sldId id="267" r:id="rId10"/>
    <p:sldId id="261" r:id="rId11"/>
  </p:sldIdLst>
  <p:sldSz cx="12192000" cy="6858000"/>
  <p:notesSz cx="6858000" cy="42386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uest User" initials="GU" lastIdx="4" clrIdx="0">
    <p:extLst>
      <p:ext uri="{19B8F6BF-5375-455C-9EA6-DF929625EA0E}">
        <p15:presenceInfo xmlns:p15="http://schemas.microsoft.com/office/powerpoint/2012/main" userId="S::urn:spo:anon#cea110d3b5d53d8f9cd897afbde502718bd6755551b50cb2fc2373bfb876c82d::" providerId="AD"/>
      </p:ext>
    </p:extLst>
  </p:cmAuthor>
  <p:cmAuthor id="2" name="Sue Perez" initials="SP" lastIdx="3" clrIdx="1">
    <p:extLst>
      <p:ext uri="{19B8F6BF-5375-455C-9EA6-DF929625EA0E}">
        <p15:presenceInfo xmlns:p15="http://schemas.microsoft.com/office/powerpoint/2012/main" userId="S::SueP@al-anon.org::0f83e0b9-ae41-4baa-9b31-05f038448952" providerId="AD"/>
      </p:ext>
    </p:extLst>
  </p:cmAuthor>
  <p:cmAuthor id="3" name="Taurean" initials="T" lastIdx="9" clrIdx="2">
    <p:extLst>
      <p:ext uri="{19B8F6BF-5375-455C-9EA6-DF929625EA0E}">
        <p15:presenceInfo xmlns:p15="http://schemas.microsoft.com/office/powerpoint/2012/main" userId="S::Taurean@al-anon.org::e028b15c-ac98-4c6b-b450-49754dd76b9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AAE24A1-1C78-44FB-B86B-B29652A9921C}" v="3" dt="2020-04-23T14:41:11.098"/>
    <p1510:client id="{3F34DFF7-A2C6-4DFC-BCB2-5759B6089A2A}" v="168" dt="2020-04-23T14:08:15.173"/>
    <p1510:client id="{513D6D53-5B30-D5CF-99F5-A7CCE5404F89}" v="5" dt="2020-04-22T16:48:17.2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ata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11.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7.svg"/><Relationship Id="rId1" Type="http://schemas.openxmlformats.org/officeDocument/2006/relationships/image" Target="../media/image6.png"/><Relationship Id="rId4" Type="http://schemas.openxmlformats.org/officeDocument/2006/relationships/image" Target="../media/image11.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5C16E2-3169-4F16-A548-8564EE7F52BB}"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E49EEB7F-FE8E-4783-83D4-AD93E3F32725}">
      <dgm:prSet custT="1"/>
      <dgm:spPr/>
      <dgm:t>
        <a:bodyPr/>
        <a:lstStyle/>
        <a:p>
          <a:pPr>
            <a:lnSpc>
              <a:spcPct val="100000"/>
            </a:lnSpc>
          </a:pPr>
          <a:r>
            <a:rPr lang="en-US" sz="3200" cap="none" baseline="0">
              <a:latin typeface="Arial Rounded MT Bold"/>
            </a:rPr>
            <a:t>Use KBDM process to identify challenges</a:t>
          </a:r>
        </a:p>
      </dgm:t>
    </dgm:pt>
    <dgm:pt modelId="{AB3E0B98-45B4-4433-ABE6-6E4E855C78B7}" type="parTrans" cxnId="{DD861D4D-0D2B-40C4-B623-336A7C980CE0}">
      <dgm:prSet/>
      <dgm:spPr/>
      <dgm:t>
        <a:bodyPr/>
        <a:lstStyle/>
        <a:p>
          <a:endParaRPr lang="en-US"/>
        </a:p>
      </dgm:t>
    </dgm:pt>
    <dgm:pt modelId="{C924EE89-8107-42E5-9537-07FE24011C77}" type="sibTrans" cxnId="{DD861D4D-0D2B-40C4-B623-336A7C980CE0}">
      <dgm:prSet/>
      <dgm:spPr/>
      <dgm:t>
        <a:bodyPr/>
        <a:lstStyle/>
        <a:p>
          <a:endParaRPr lang="en-US"/>
        </a:p>
      </dgm:t>
    </dgm:pt>
    <dgm:pt modelId="{62BEABA6-A39D-40A4-863D-4F638CB33EEA}">
      <dgm:prSet custT="1"/>
      <dgm:spPr/>
      <dgm:t>
        <a:bodyPr/>
        <a:lstStyle/>
        <a:p>
          <a:pPr>
            <a:lnSpc>
              <a:spcPct val="100000"/>
            </a:lnSpc>
          </a:pPr>
          <a:r>
            <a:rPr lang="en-US" sz="3200" cap="none" baseline="0">
              <a:latin typeface="Arial Rounded MT Bold"/>
            </a:rPr>
            <a:t>Create a survey tool for Area use</a:t>
          </a:r>
        </a:p>
      </dgm:t>
    </dgm:pt>
    <dgm:pt modelId="{C265715E-8CEB-4413-8B0C-21F5B68FCF0C}" type="parTrans" cxnId="{3BA2BDDF-FB9D-4F3B-A882-98697C98D24B}">
      <dgm:prSet/>
      <dgm:spPr/>
      <dgm:t>
        <a:bodyPr/>
        <a:lstStyle/>
        <a:p>
          <a:endParaRPr lang="en-US"/>
        </a:p>
      </dgm:t>
    </dgm:pt>
    <dgm:pt modelId="{7A766DF7-11B6-4F96-91DC-44EB9B1AD926}" type="sibTrans" cxnId="{3BA2BDDF-FB9D-4F3B-A882-98697C98D24B}">
      <dgm:prSet/>
      <dgm:spPr/>
      <dgm:t>
        <a:bodyPr/>
        <a:lstStyle/>
        <a:p>
          <a:endParaRPr lang="en-US"/>
        </a:p>
      </dgm:t>
    </dgm:pt>
    <dgm:pt modelId="{D809E815-7DE5-492D-B99F-E1AA3D92871A}">
      <dgm:prSet custT="1"/>
      <dgm:spPr/>
      <dgm:t>
        <a:bodyPr/>
        <a:lstStyle/>
        <a:p>
          <a:pPr>
            <a:lnSpc>
              <a:spcPct val="100000"/>
            </a:lnSpc>
          </a:pPr>
          <a:r>
            <a:rPr lang="en-US" sz="3200" cap="none" baseline="0">
              <a:latin typeface="Arial Rounded MT Bold"/>
            </a:rPr>
            <a:t>Discuss possible strategies</a:t>
          </a:r>
        </a:p>
      </dgm:t>
    </dgm:pt>
    <dgm:pt modelId="{3409E545-3483-4ACF-8100-E466B622F360}" type="parTrans" cxnId="{4E8F43F7-1F33-459A-8B7D-B85E5BB2EE49}">
      <dgm:prSet/>
      <dgm:spPr/>
      <dgm:t>
        <a:bodyPr/>
        <a:lstStyle/>
        <a:p>
          <a:endParaRPr lang="en-US"/>
        </a:p>
      </dgm:t>
    </dgm:pt>
    <dgm:pt modelId="{E3054F73-C237-45F1-BDA8-AD7C731EBFBF}" type="sibTrans" cxnId="{4E8F43F7-1F33-459A-8B7D-B85E5BB2EE49}">
      <dgm:prSet/>
      <dgm:spPr/>
      <dgm:t>
        <a:bodyPr/>
        <a:lstStyle/>
        <a:p>
          <a:endParaRPr lang="en-US"/>
        </a:p>
      </dgm:t>
    </dgm:pt>
    <dgm:pt modelId="{149E9083-8603-4A8F-A55A-9BE9FCBF50F5}" type="pres">
      <dgm:prSet presAssocID="{895C16E2-3169-4F16-A548-8564EE7F52BB}" presName="root" presStyleCnt="0">
        <dgm:presLayoutVars>
          <dgm:dir/>
          <dgm:resizeHandles val="exact"/>
        </dgm:presLayoutVars>
      </dgm:prSet>
      <dgm:spPr/>
    </dgm:pt>
    <dgm:pt modelId="{A07A1F32-61E5-4776-9214-422B9A941510}" type="pres">
      <dgm:prSet presAssocID="{E49EEB7F-FE8E-4783-83D4-AD93E3F32725}" presName="compNode" presStyleCnt="0"/>
      <dgm:spPr/>
    </dgm:pt>
    <dgm:pt modelId="{B9E34FF7-C98E-4193-A7BC-F1FA79215F1D}" type="pres">
      <dgm:prSet presAssocID="{E49EEB7F-FE8E-4783-83D4-AD93E3F32725}" presName="bgRect" presStyleLbl="bgShp" presStyleIdx="0" presStyleCnt="3"/>
      <dgm:spPr/>
    </dgm:pt>
    <dgm:pt modelId="{22FE1C12-205E-4B79-B422-9BB6C69D6DEB}" type="pres">
      <dgm:prSet presAssocID="{E49EEB7F-FE8E-4783-83D4-AD93E3F32725}" presName="iconRect" presStyleLbl="node1" presStyleIdx="0" presStyleCnt="3" custScaleX="157426" custScaleY="149127"/>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ears"/>
        </a:ext>
      </dgm:extLst>
    </dgm:pt>
    <dgm:pt modelId="{9B30ED79-8DED-4DFA-B434-B69FF7783FB7}" type="pres">
      <dgm:prSet presAssocID="{E49EEB7F-FE8E-4783-83D4-AD93E3F32725}" presName="spaceRect" presStyleCnt="0"/>
      <dgm:spPr/>
    </dgm:pt>
    <dgm:pt modelId="{42C841B9-5C19-4CD6-A2E6-2BD1B32B087D}" type="pres">
      <dgm:prSet presAssocID="{E49EEB7F-FE8E-4783-83D4-AD93E3F32725}" presName="parTx" presStyleLbl="revTx" presStyleIdx="0" presStyleCnt="3">
        <dgm:presLayoutVars>
          <dgm:chMax val="0"/>
          <dgm:chPref val="0"/>
        </dgm:presLayoutVars>
      </dgm:prSet>
      <dgm:spPr/>
    </dgm:pt>
    <dgm:pt modelId="{19985D21-ED9B-4D75-A433-1E64C60B8D0C}" type="pres">
      <dgm:prSet presAssocID="{C924EE89-8107-42E5-9537-07FE24011C77}" presName="sibTrans" presStyleCnt="0"/>
      <dgm:spPr/>
    </dgm:pt>
    <dgm:pt modelId="{64A4FBB3-C335-42DD-A03E-801C293C9C4A}" type="pres">
      <dgm:prSet presAssocID="{62BEABA6-A39D-40A4-863D-4F638CB33EEA}" presName="compNode" presStyleCnt="0"/>
      <dgm:spPr/>
    </dgm:pt>
    <dgm:pt modelId="{5815B24F-1D36-4465-9669-75244EBFE125}" type="pres">
      <dgm:prSet presAssocID="{62BEABA6-A39D-40A4-863D-4F638CB33EEA}" presName="bgRect" presStyleLbl="bgShp" presStyleIdx="1" presStyleCnt="3"/>
      <dgm:spPr/>
    </dgm:pt>
    <dgm:pt modelId="{217BF691-308B-4770-8DC7-A8B22CCBA561}" type="pres">
      <dgm:prSet presAssocID="{62BEABA6-A39D-40A4-863D-4F638CB33EEA}" presName="iconRect" presStyleLbl="node1" presStyleIdx="1" presStyleCnt="3" custScaleX="166527" custScaleY="200431"/>
      <dgm:spPr>
        <a:blipFill>
          <a:blip xmlns:r="http://schemas.openxmlformats.org/officeDocument/2006/relationships" r:embed="rId3">
            <a:biLevel thresh="7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 List"/>
        </a:ext>
      </dgm:extLst>
    </dgm:pt>
    <dgm:pt modelId="{F0AC2000-06DE-4B39-A540-719AF9987334}" type="pres">
      <dgm:prSet presAssocID="{62BEABA6-A39D-40A4-863D-4F638CB33EEA}" presName="spaceRect" presStyleCnt="0"/>
      <dgm:spPr/>
    </dgm:pt>
    <dgm:pt modelId="{20FA648C-E616-43EF-BFF2-D3E5C8048329}" type="pres">
      <dgm:prSet presAssocID="{62BEABA6-A39D-40A4-863D-4F638CB33EEA}" presName="parTx" presStyleLbl="revTx" presStyleIdx="1" presStyleCnt="3">
        <dgm:presLayoutVars>
          <dgm:chMax val="0"/>
          <dgm:chPref val="0"/>
        </dgm:presLayoutVars>
      </dgm:prSet>
      <dgm:spPr/>
    </dgm:pt>
    <dgm:pt modelId="{26C9EEF6-E434-4A90-8135-3A8751777A54}" type="pres">
      <dgm:prSet presAssocID="{7A766DF7-11B6-4F96-91DC-44EB9B1AD926}" presName="sibTrans" presStyleCnt="0"/>
      <dgm:spPr/>
    </dgm:pt>
    <dgm:pt modelId="{5DD6E9D0-6AC4-469F-A649-4ADD7250DBF5}" type="pres">
      <dgm:prSet presAssocID="{D809E815-7DE5-492D-B99F-E1AA3D92871A}" presName="compNode" presStyleCnt="0"/>
      <dgm:spPr/>
    </dgm:pt>
    <dgm:pt modelId="{E8908FD4-08FA-483F-8FEC-E5CC43987B7B}" type="pres">
      <dgm:prSet presAssocID="{D809E815-7DE5-492D-B99F-E1AA3D92871A}" presName="bgRect" presStyleLbl="bgShp" presStyleIdx="2" presStyleCnt="3" custLinFactNeighborX="-10241" custLinFactNeighborY="100"/>
      <dgm:spPr/>
    </dgm:pt>
    <dgm:pt modelId="{14BE4B04-490C-4447-9744-81C83948689E}" type="pres">
      <dgm:prSet presAssocID="{D809E815-7DE5-492D-B99F-E1AA3D92871A}" presName="iconRect" presStyleLbl="node1" presStyleIdx="2" presStyleCnt="3" custScaleX="172736" custScaleY="173481"/>
      <dgm:spPr>
        <a:blipFill>
          <a:blip xmlns:r="http://schemas.openxmlformats.org/officeDocument/2006/relationships" r:embed="rId5" cstate="print">
            <a:duotone>
              <a:prstClr val="black"/>
              <a:schemeClr val="accent5">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eacher"/>
        </a:ext>
      </dgm:extLst>
    </dgm:pt>
    <dgm:pt modelId="{2827D272-E77E-45CC-BD55-B199C6DE8E0C}" type="pres">
      <dgm:prSet presAssocID="{D809E815-7DE5-492D-B99F-E1AA3D92871A}" presName="spaceRect" presStyleCnt="0"/>
      <dgm:spPr/>
    </dgm:pt>
    <dgm:pt modelId="{CBB57521-8DBA-464B-958A-BC30EF1BD473}" type="pres">
      <dgm:prSet presAssocID="{D809E815-7DE5-492D-B99F-E1AA3D92871A}" presName="parTx" presStyleLbl="revTx" presStyleIdx="2" presStyleCnt="3">
        <dgm:presLayoutVars>
          <dgm:chMax val="0"/>
          <dgm:chPref val="0"/>
        </dgm:presLayoutVars>
      </dgm:prSet>
      <dgm:spPr/>
    </dgm:pt>
  </dgm:ptLst>
  <dgm:cxnLst>
    <dgm:cxn modelId="{0B21EE1F-9346-4350-AC1D-BCC0C0938355}" type="presOf" srcId="{895C16E2-3169-4F16-A548-8564EE7F52BB}" destId="{149E9083-8603-4A8F-A55A-9BE9FCBF50F5}" srcOrd="0" destOrd="0" presId="urn:microsoft.com/office/officeart/2018/2/layout/IconVerticalSolidList"/>
    <dgm:cxn modelId="{DD861D4D-0D2B-40C4-B623-336A7C980CE0}" srcId="{895C16E2-3169-4F16-A548-8564EE7F52BB}" destId="{E49EEB7F-FE8E-4783-83D4-AD93E3F32725}" srcOrd="0" destOrd="0" parTransId="{AB3E0B98-45B4-4433-ABE6-6E4E855C78B7}" sibTransId="{C924EE89-8107-42E5-9537-07FE24011C77}"/>
    <dgm:cxn modelId="{D6950775-7EB7-4B6D-A5E1-5D7AFEC9A61B}" type="presOf" srcId="{62BEABA6-A39D-40A4-863D-4F638CB33EEA}" destId="{20FA648C-E616-43EF-BFF2-D3E5C8048329}" srcOrd="0" destOrd="0" presId="urn:microsoft.com/office/officeart/2018/2/layout/IconVerticalSolidList"/>
    <dgm:cxn modelId="{41FBDB90-2DC7-482B-9DD7-AE34EBEE8934}" type="presOf" srcId="{E49EEB7F-FE8E-4783-83D4-AD93E3F32725}" destId="{42C841B9-5C19-4CD6-A2E6-2BD1B32B087D}" srcOrd="0" destOrd="0" presId="urn:microsoft.com/office/officeart/2018/2/layout/IconVerticalSolidList"/>
    <dgm:cxn modelId="{3BA2BDDF-FB9D-4F3B-A882-98697C98D24B}" srcId="{895C16E2-3169-4F16-A548-8564EE7F52BB}" destId="{62BEABA6-A39D-40A4-863D-4F638CB33EEA}" srcOrd="1" destOrd="0" parTransId="{C265715E-8CEB-4413-8B0C-21F5B68FCF0C}" sibTransId="{7A766DF7-11B6-4F96-91DC-44EB9B1AD926}"/>
    <dgm:cxn modelId="{C1D1D5EE-3AAD-4558-BE3B-42E2558D9EC8}" type="presOf" srcId="{D809E815-7DE5-492D-B99F-E1AA3D92871A}" destId="{CBB57521-8DBA-464B-958A-BC30EF1BD473}" srcOrd="0" destOrd="0" presId="urn:microsoft.com/office/officeart/2018/2/layout/IconVerticalSolidList"/>
    <dgm:cxn modelId="{4E8F43F7-1F33-459A-8B7D-B85E5BB2EE49}" srcId="{895C16E2-3169-4F16-A548-8564EE7F52BB}" destId="{D809E815-7DE5-492D-B99F-E1AA3D92871A}" srcOrd="2" destOrd="0" parTransId="{3409E545-3483-4ACF-8100-E466B622F360}" sibTransId="{E3054F73-C237-45F1-BDA8-AD7C731EBFBF}"/>
    <dgm:cxn modelId="{EF9F1857-DF23-4161-BE50-7FE1DE033D83}" type="presParOf" srcId="{149E9083-8603-4A8F-A55A-9BE9FCBF50F5}" destId="{A07A1F32-61E5-4776-9214-422B9A941510}" srcOrd="0" destOrd="0" presId="urn:microsoft.com/office/officeart/2018/2/layout/IconVerticalSolidList"/>
    <dgm:cxn modelId="{5E2C62A5-8F8A-4ABD-A46E-828322C91F23}" type="presParOf" srcId="{A07A1F32-61E5-4776-9214-422B9A941510}" destId="{B9E34FF7-C98E-4193-A7BC-F1FA79215F1D}" srcOrd="0" destOrd="0" presId="urn:microsoft.com/office/officeart/2018/2/layout/IconVerticalSolidList"/>
    <dgm:cxn modelId="{E846F3E9-18E0-40C5-AEA7-3F44731CE308}" type="presParOf" srcId="{A07A1F32-61E5-4776-9214-422B9A941510}" destId="{22FE1C12-205E-4B79-B422-9BB6C69D6DEB}" srcOrd="1" destOrd="0" presId="urn:microsoft.com/office/officeart/2018/2/layout/IconVerticalSolidList"/>
    <dgm:cxn modelId="{D45AC5DF-8A28-4D21-88C6-EFF8C2CA51AF}" type="presParOf" srcId="{A07A1F32-61E5-4776-9214-422B9A941510}" destId="{9B30ED79-8DED-4DFA-B434-B69FF7783FB7}" srcOrd="2" destOrd="0" presId="urn:microsoft.com/office/officeart/2018/2/layout/IconVerticalSolidList"/>
    <dgm:cxn modelId="{C4002A5E-D5D4-4216-AE4B-8D38FF43732F}" type="presParOf" srcId="{A07A1F32-61E5-4776-9214-422B9A941510}" destId="{42C841B9-5C19-4CD6-A2E6-2BD1B32B087D}" srcOrd="3" destOrd="0" presId="urn:microsoft.com/office/officeart/2018/2/layout/IconVerticalSolidList"/>
    <dgm:cxn modelId="{C773B831-CDF6-41C7-8511-CF1AB8F7F369}" type="presParOf" srcId="{149E9083-8603-4A8F-A55A-9BE9FCBF50F5}" destId="{19985D21-ED9B-4D75-A433-1E64C60B8D0C}" srcOrd="1" destOrd="0" presId="urn:microsoft.com/office/officeart/2018/2/layout/IconVerticalSolidList"/>
    <dgm:cxn modelId="{E3AC0D47-AF9B-4331-9C56-1300B532BB09}" type="presParOf" srcId="{149E9083-8603-4A8F-A55A-9BE9FCBF50F5}" destId="{64A4FBB3-C335-42DD-A03E-801C293C9C4A}" srcOrd="2" destOrd="0" presId="urn:microsoft.com/office/officeart/2018/2/layout/IconVerticalSolidList"/>
    <dgm:cxn modelId="{D9F4CAAD-AC72-421F-9AA3-13F4DC551BBB}" type="presParOf" srcId="{64A4FBB3-C335-42DD-A03E-801C293C9C4A}" destId="{5815B24F-1D36-4465-9669-75244EBFE125}" srcOrd="0" destOrd="0" presId="urn:microsoft.com/office/officeart/2018/2/layout/IconVerticalSolidList"/>
    <dgm:cxn modelId="{568695A6-9DC4-42ED-A083-B0D6854D2BC0}" type="presParOf" srcId="{64A4FBB3-C335-42DD-A03E-801C293C9C4A}" destId="{217BF691-308B-4770-8DC7-A8B22CCBA561}" srcOrd="1" destOrd="0" presId="urn:microsoft.com/office/officeart/2018/2/layout/IconVerticalSolidList"/>
    <dgm:cxn modelId="{3BB2CB4A-262E-4EAC-9E35-3213CBD7F9DC}" type="presParOf" srcId="{64A4FBB3-C335-42DD-A03E-801C293C9C4A}" destId="{F0AC2000-06DE-4B39-A540-719AF9987334}" srcOrd="2" destOrd="0" presId="urn:microsoft.com/office/officeart/2018/2/layout/IconVerticalSolidList"/>
    <dgm:cxn modelId="{1A7A9975-6873-41C2-9E1D-AC34EFA71803}" type="presParOf" srcId="{64A4FBB3-C335-42DD-A03E-801C293C9C4A}" destId="{20FA648C-E616-43EF-BFF2-D3E5C8048329}" srcOrd="3" destOrd="0" presId="urn:microsoft.com/office/officeart/2018/2/layout/IconVerticalSolidList"/>
    <dgm:cxn modelId="{6445A3CB-4F04-4AE7-A4E5-036D46B7F8A8}" type="presParOf" srcId="{149E9083-8603-4A8F-A55A-9BE9FCBF50F5}" destId="{26C9EEF6-E434-4A90-8135-3A8751777A54}" srcOrd="3" destOrd="0" presId="urn:microsoft.com/office/officeart/2018/2/layout/IconVerticalSolidList"/>
    <dgm:cxn modelId="{074AED38-34B9-496C-8F48-042C8CDA2C56}" type="presParOf" srcId="{149E9083-8603-4A8F-A55A-9BE9FCBF50F5}" destId="{5DD6E9D0-6AC4-469F-A649-4ADD7250DBF5}" srcOrd="4" destOrd="0" presId="urn:microsoft.com/office/officeart/2018/2/layout/IconVerticalSolidList"/>
    <dgm:cxn modelId="{DDA15E8D-8284-4EBE-9DB9-BD91AD54C1D5}" type="presParOf" srcId="{5DD6E9D0-6AC4-469F-A649-4ADD7250DBF5}" destId="{E8908FD4-08FA-483F-8FEC-E5CC43987B7B}" srcOrd="0" destOrd="0" presId="urn:microsoft.com/office/officeart/2018/2/layout/IconVerticalSolidList"/>
    <dgm:cxn modelId="{0E7E67AC-8A46-441C-8CFE-E0EB58E30D45}" type="presParOf" srcId="{5DD6E9D0-6AC4-469F-A649-4ADD7250DBF5}" destId="{14BE4B04-490C-4447-9744-81C83948689E}" srcOrd="1" destOrd="0" presId="urn:microsoft.com/office/officeart/2018/2/layout/IconVerticalSolidList"/>
    <dgm:cxn modelId="{D88B7C74-922C-469D-B19D-137DBB7A7019}" type="presParOf" srcId="{5DD6E9D0-6AC4-469F-A649-4ADD7250DBF5}" destId="{2827D272-E77E-45CC-BD55-B199C6DE8E0C}" srcOrd="2" destOrd="0" presId="urn:microsoft.com/office/officeart/2018/2/layout/IconVerticalSolidList"/>
    <dgm:cxn modelId="{A815F8A7-CD12-4D65-8BCD-E27FC55FDDE6}" type="presParOf" srcId="{5DD6E9D0-6AC4-469F-A649-4ADD7250DBF5}" destId="{CBB57521-8DBA-464B-958A-BC30EF1BD473}"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7CBC0F2-A199-4769-A509-9B3400C66DA9}" type="doc">
      <dgm:prSet loTypeId="urn:microsoft.com/office/officeart/2018/2/layout/IconVerticalSolidList" loCatId="icon" qsTypeId="urn:microsoft.com/office/officeart/2005/8/quickstyle/simple1" qsCatId="simple" csTypeId="urn:microsoft.com/office/officeart/2018/5/colors/Iconchunking_neutralbg_colorful2" csCatId="colorful" phldr="1"/>
      <dgm:spPr/>
      <dgm:t>
        <a:bodyPr/>
        <a:lstStyle/>
        <a:p>
          <a:endParaRPr lang="en-US"/>
        </a:p>
      </dgm:t>
    </dgm:pt>
    <dgm:pt modelId="{DB9CAAF8-B074-4C4D-9DDC-931BBDE40093}">
      <dgm:prSet custT="1"/>
      <dgm:spPr/>
      <dgm:t>
        <a:bodyPr/>
        <a:lstStyle/>
        <a:p>
          <a:pPr>
            <a:lnSpc>
              <a:spcPct val="100000"/>
            </a:lnSpc>
          </a:pPr>
          <a:r>
            <a:rPr lang="en-US" sz="2800">
              <a:latin typeface="Arial Rounded MT Bold"/>
            </a:rPr>
            <a:t>One-page</a:t>
          </a:r>
          <a:endParaRPr lang="en-US" sz="2800"/>
        </a:p>
      </dgm:t>
    </dgm:pt>
    <dgm:pt modelId="{29E87890-3948-4B11-A8BB-F783FAF1FD70}" type="parTrans" cxnId="{B6C3745B-D104-4FE4-8818-5095A77FA354}">
      <dgm:prSet/>
      <dgm:spPr/>
      <dgm:t>
        <a:bodyPr/>
        <a:lstStyle/>
        <a:p>
          <a:endParaRPr lang="en-US"/>
        </a:p>
      </dgm:t>
    </dgm:pt>
    <dgm:pt modelId="{8CD1C10D-2757-4837-A799-063C3A5F322F}" type="sibTrans" cxnId="{B6C3745B-D104-4FE4-8818-5095A77FA354}">
      <dgm:prSet/>
      <dgm:spPr/>
      <dgm:t>
        <a:bodyPr/>
        <a:lstStyle/>
        <a:p>
          <a:endParaRPr lang="en-US"/>
        </a:p>
      </dgm:t>
    </dgm:pt>
    <dgm:pt modelId="{55AE0D6B-1F64-4EA1-A682-08598BCE4009}">
      <dgm:prSet phldr="0"/>
      <dgm:spPr/>
      <dgm:t>
        <a:bodyPr/>
        <a:lstStyle/>
        <a:p>
          <a:pPr>
            <a:lnSpc>
              <a:spcPct val="100000"/>
            </a:lnSpc>
          </a:pPr>
          <a:r>
            <a:rPr lang="en-US" b="0" i="0" u="none" strike="noStrike" cap="none" baseline="0" noProof="0">
              <a:latin typeface="Arial Rounded MT Bold"/>
            </a:rPr>
            <a:t>Target Audience</a:t>
          </a:r>
        </a:p>
      </dgm:t>
    </dgm:pt>
    <dgm:pt modelId="{F5486F6E-87BC-426D-AD29-B71E94F94B36}" type="parTrans" cxnId="{0F13A652-7DE9-400B-B769-ECCBF380A941}">
      <dgm:prSet/>
      <dgm:spPr/>
    </dgm:pt>
    <dgm:pt modelId="{3343DFD3-62A6-41E1-BBCA-5ABAF2565039}" type="sibTrans" cxnId="{0F13A652-7DE9-400B-B769-ECCBF380A941}">
      <dgm:prSet/>
      <dgm:spPr/>
      <dgm:t>
        <a:bodyPr/>
        <a:lstStyle/>
        <a:p>
          <a:endParaRPr lang="en-US"/>
        </a:p>
      </dgm:t>
    </dgm:pt>
    <dgm:pt modelId="{5F834D96-5B14-4E92-8950-D52B935DCC2B}" type="pres">
      <dgm:prSet presAssocID="{57CBC0F2-A199-4769-A509-9B3400C66DA9}" presName="root" presStyleCnt="0">
        <dgm:presLayoutVars>
          <dgm:dir/>
          <dgm:resizeHandles val="exact"/>
        </dgm:presLayoutVars>
      </dgm:prSet>
      <dgm:spPr/>
    </dgm:pt>
    <dgm:pt modelId="{FF7BE701-EB2E-45AB-B8B7-1A21124DBD9A}" type="pres">
      <dgm:prSet presAssocID="{DB9CAAF8-B074-4C4D-9DDC-931BBDE40093}" presName="compNode" presStyleCnt="0"/>
      <dgm:spPr/>
    </dgm:pt>
    <dgm:pt modelId="{AA004BAC-D2A7-4E8B-81CF-53CCE824AEB8}" type="pres">
      <dgm:prSet presAssocID="{DB9CAAF8-B074-4C4D-9DDC-931BBDE40093}" presName="bgRect" presStyleLbl="bgShp" presStyleIdx="0" presStyleCnt="2"/>
      <dgm:spPr/>
    </dgm:pt>
    <dgm:pt modelId="{34EFB48B-AF60-41D9-80D5-6A44D31BC727}" type="pres">
      <dgm:prSet presAssocID="{DB9CAAF8-B074-4C4D-9DDC-931BBDE40093}" presName="iconRect" presStyleLbl="node1" presStyleIdx="0" presStyleCnt="2" custScaleX="192170" custScaleY="232859"/>
      <dgm:spPr>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pt>
    <dgm:pt modelId="{C9CD5F4A-9BEF-4AA3-95AA-4A3BEAB1E55B}" type="pres">
      <dgm:prSet presAssocID="{DB9CAAF8-B074-4C4D-9DDC-931BBDE40093}" presName="spaceRect" presStyleCnt="0"/>
      <dgm:spPr/>
    </dgm:pt>
    <dgm:pt modelId="{3B0E72E8-0DCB-4BB1-99AE-C20E1EDCF701}" type="pres">
      <dgm:prSet presAssocID="{DB9CAAF8-B074-4C4D-9DDC-931BBDE40093}" presName="parTx" presStyleLbl="revTx" presStyleIdx="0" presStyleCnt="2">
        <dgm:presLayoutVars>
          <dgm:chMax val="0"/>
          <dgm:chPref val="0"/>
        </dgm:presLayoutVars>
      </dgm:prSet>
      <dgm:spPr/>
    </dgm:pt>
    <dgm:pt modelId="{D5A5804B-325C-45E1-B24F-940AC42F42B0}" type="pres">
      <dgm:prSet presAssocID="{8CD1C10D-2757-4837-A799-063C3A5F322F}" presName="sibTrans" presStyleCnt="0"/>
      <dgm:spPr/>
    </dgm:pt>
    <dgm:pt modelId="{1B96A918-0AA6-44A8-B041-D4856D281A38}" type="pres">
      <dgm:prSet presAssocID="{55AE0D6B-1F64-4EA1-A682-08598BCE4009}" presName="compNode" presStyleCnt="0"/>
      <dgm:spPr/>
    </dgm:pt>
    <dgm:pt modelId="{6371F5FC-D821-4E79-A6EB-8E479B4484CD}" type="pres">
      <dgm:prSet presAssocID="{55AE0D6B-1F64-4EA1-A682-08598BCE4009}" presName="bgRect" presStyleLbl="bgShp" presStyleIdx="1" presStyleCnt="2"/>
      <dgm:spPr/>
    </dgm:pt>
    <dgm:pt modelId="{828464A6-CE35-4E4B-8DF3-42EEBFE7B1F7}" type="pres">
      <dgm:prSet presAssocID="{55AE0D6B-1F64-4EA1-A682-08598BCE4009}" presName="iconRect" presStyleLbl="node1" presStyleIdx="1"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ullseye"/>
        </a:ext>
      </dgm:extLst>
    </dgm:pt>
    <dgm:pt modelId="{21B0458C-4EC7-4EC5-9291-80DF45CC5024}" type="pres">
      <dgm:prSet presAssocID="{55AE0D6B-1F64-4EA1-A682-08598BCE4009}" presName="spaceRect" presStyleCnt="0"/>
      <dgm:spPr/>
    </dgm:pt>
    <dgm:pt modelId="{E058FFF7-79BB-4FD5-829C-FCA99EE6CE89}" type="pres">
      <dgm:prSet presAssocID="{55AE0D6B-1F64-4EA1-A682-08598BCE4009}" presName="parTx" presStyleLbl="revTx" presStyleIdx="1" presStyleCnt="2">
        <dgm:presLayoutVars>
          <dgm:chMax val="0"/>
          <dgm:chPref val="0"/>
        </dgm:presLayoutVars>
      </dgm:prSet>
      <dgm:spPr/>
    </dgm:pt>
  </dgm:ptLst>
  <dgm:cxnLst>
    <dgm:cxn modelId="{52E3C222-584C-4B12-8BF2-017D6F7A4369}" type="presOf" srcId="{55AE0D6B-1F64-4EA1-A682-08598BCE4009}" destId="{E058FFF7-79BB-4FD5-829C-FCA99EE6CE89}" srcOrd="0" destOrd="0" presId="urn:microsoft.com/office/officeart/2018/2/layout/IconVerticalSolidList"/>
    <dgm:cxn modelId="{B6C3745B-D104-4FE4-8818-5095A77FA354}" srcId="{57CBC0F2-A199-4769-A509-9B3400C66DA9}" destId="{DB9CAAF8-B074-4C4D-9DDC-931BBDE40093}" srcOrd="0" destOrd="0" parTransId="{29E87890-3948-4B11-A8BB-F783FAF1FD70}" sibTransId="{8CD1C10D-2757-4837-A799-063C3A5F322F}"/>
    <dgm:cxn modelId="{0F13A652-7DE9-400B-B769-ECCBF380A941}" srcId="{57CBC0F2-A199-4769-A509-9B3400C66DA9}" destId="{55AE0D6B-1F64-4EA1-A682-08598BCE4009}" srcOrd="1" destOrd="0" parTransId="{F5486F6E-87BC-426D-AD29-B71E94F94B36}" sibTransId="{3343DFD3-62A6-41E1-BBCA-5ABAF2565039}"/>
    <dgm:cxn modelId="{4AFA768D-18DD-4C15-8181-BCB32E1F1D94}" type="presOf" srcId="{DB9CAAF8-B074-4C4D-9DDC-931BBDE40093}" destId="{3B0E72E8-0DCB-4BB1-99AE-C20E1EDCF701}" srcOrd="0" destOrd="0" presId="urn:microsoft.com/office/officeart/2018/2/layout/IconVerticalSolidList"/>
    <dgm:cxn modelId="{F0809AE5-84A0-4898-8348-880385E96DCD}" type="presOf" srcId="{57CBC0F2-A199-4769-A509-9B3400C66DA9}" destId="{5F834D96-5B14-4E92-8950-D52B935DCC2B}" srcOrd="0" destOrd="0" presId="urn:microsoft.com/office/officeart/2018/2/layout/IconVerticalSolidList"/>
    <dgm:cxn modelId="{FD824994-A70A-48EA-B558-F73BBC9E638A}" type="presParOf" srcId="{5F834D96-5B14-4E92-8950-D52B935DCC2B}" destId="{FF7BE701-EB2E-45AB-B8B7-1A21124DBD9A}" srcOrd="0" destOrd="0" presId="urn:microsoft.com/office/officeart/2018/2/layout/IconVerticalSolidList"/>
    <dgm:cxn modelId="{50E2AA34-FE0C-483A-99A5-ED00B9803834}" type="presParOf" srcId="{FF7BE701-EB2E-45AB-B8B7-1A21124DBD9A}" destId="{AA004BAC-D2A7-4E8B-81CF-53CCE824AEB8}" srcOrd="0" destOrd="0" presId="urn:microsoft.com/office/officeart/2018/2/layout/IconVerticalSolidList"/>
    <dgm:cxn modelId="{506AFA7B-018D-4E8F-96C5-7B605F538171}" type="presParOf" srcId="{FF7BE701-EB2E-45AB-B8B7-1A21124DBD9A}" destId="{34EFB48B-AF60-41D9-80D5-6A44D31BC727}" srcOrd="1" destOrd="0" presId="urn:microsoft.com/office/officeart/2018/2/layout/IconVerticalSolidList"/>
    <dgm:cxn modelId="{C4BC97E6-E095-4F4D-927B-9CB5F79E5516}" type="presParOf" srcId="{FF7BE701-EB2E-45AB-B8B7-1A21124DBD9A}" destId="{C9CD5F4A-9BEF-4AA3-95AA-4A3BEAB1E55B}" srcOrd="2" destOrd="0" presId="urn:microsoft.com/office/officeart/2018/2/layout/IconVerticalSolidList"/>
    <dgm:cxn modelId="{89DB1CD0-073B-415C-BACC-2D93AB44D6E4}" type="presParOf" srcId="{FF7BE701-EB2E-45AB-B8B7-1A21124DBD9A}" destId="{3B0E72E8-0DCB-4BB1-99AE-C20E1EDCF701}" srcOrd="3" destOrd="0" presId="urn:microsoft.com/office/officeart/2018/2/layout/IconVerticalSolidList"/>
    <dgm:cxn modelId="{0EE79A28-8B70-4B9D-B0E3-E7B85B394606}" type="presParOf" srcId="{5F834D96-5B14-4E92-8950-D52B935DCC2B}" destId="{D5A5804B-325C-45E1-B24F-940AC42F42B0}" srcOrd="1" destOrd="0" presId="urn:microsoft.com/office/officeart/2018/2/layout/IconVerticalSolidList"/>
    <dgm:cxn modelId="{86E5E65B-652B-4B8C-9E8D-B4B4C67CC87C}" type="presParOf" srcId="{5F834D96-5B14-4E92-8950-D52B935DCC2B}" destId="{1B96A918-0AA6-44A8-B041-D4856D281A38}" srcOrd="2" destOrd="0" presId="urn:microsoft.com/office/officeart/2018/2/layout/IconVerticalSolidList"/>
    <dgm:cxn modelId="{E1029ACE-3AB5-4941-8807-1D6E9411C754}" type="presParOf" srcId="{1B96A918-0AA6-44A8-B041-D4856D281A38}" destId="{6371F5FC-D821-4E79-A6EB-8E479B4484CD}" srcOrd="0" destOrd="0" presId="urn:microsoft.com/office/officeart/2018/2/layout/IconVerticalSolidList"/>
    <dgm:cxn modelId="{2D77B3A7-F042-4688-B6EE-B5A53ACB4DB4}" type="presParOf" srcId="{1B96A918-0AA6-44A8-B041-D4856D281A38}" destId="{828464A6-CE35-4E4B-8DF3-42EEBFE7B1F7}" srcOrd="1" destOrd="0" presId="urn:microsoft.com/office/officeart/2018/2/layout/IconVerticalSolidList"/>
    <dgm:cxn modelId="{432B5C19-80B4-42B5-9235-E21538B6ECBD}" type="presParOf" srcId="{1B96A918-0AA6-44A8-B041-D4856D281A38}" destId="{21B0458C-4EC7-4EC5-9291-80DF45CC5024}" srcOrd="2" destOrd="0" presId="urn:microsoft.com/office/officeart/2018/2/layout/IconVerticalSolidList"/>
    <dgm:cxn modelId="{A1BE9EEE-D928-45D6-ACF8-2433A629CF11}" type="presParOf" srcId="{1B96A918-0AA6-44A8-B041-D4856D281A38}" destId="{E058FFF7-79BB-4FD5-829C-FCA99EE6CE89}"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E34FF7-C98E-4193-A7BC-F1FA79215F1D}">
      <dsp:nvSpPr>
        <dsp:cNvPr id="0" name=""/>
        <dsp:cNvSpPr/>
      </dsp:nvSpPr>
      <dsp:spPr>
        <a:xfrm>
          <a:off x="0" y="866"/>
          <a:ext cx="10119359" cy="8687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2FE1C12-205E-4B79-B422-9BB6C69D6DEB}">
      <dsp:nvSpPr>
        <dsp:cNvPr id="0" name=""/>
        <dsp:cNvSpPr/>
      </dsp:nvSpPr>
      <dsp:spPr>
        <a:xfrm>
          <a:off x="125605" y="78969"/>
          <a:ext cx="752218" cy="712563"/>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2C841B9-5C19-4CD6-A2E6-2BD1B32B087D}">
      <dsp:nvSpPr>
        <dsp:cNvPr id="0" name=""/>
        <dsp:cNvSpPr/>
      </dsp:nvSpPr>
      <dsp:spPr>
        <a:xfrm>
          <a:off x="1003429" y="866"/>
          <a:ext cx="9115930" cy="868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45" tIns="91945" rIns="91945" bIns="91945" numCol="1" spcCol="1270" anchor="ctr" anchorCtr="0">
          <a:noAutofit/>
        </a:bodyPr>
        <a:lstStyle/>
        <a:p>
          <a:pPr marL="0" lvl="0" indent="0" algn="l" defTabSz="1422400">
            <a:lnSpc>
              <a:spcPct val="100000"/>
            </a:lnSpc>
            <a:spcBef>
              <a:spcPct val="0"/>
            </a:spcBef>
            <a:spcAft>
              <a:spcPct val="35000"/>
            </a:spcAft>
            <a:buNone/>
          </a:pPr>
          <a:r>
            <a:rPr lang="en-US" sz="3200" kern="1200" cap="none" baseline="0">
              <a:latin typeface="Arial Rounded MT Bold"/>
            </a:rPr>
            <a:t>Use KBDM process to identify challenges</a:t>
          </a:r>
        </a:p>
      </dsp:txBody>
      <dsp:txXfrm>
        <a:off x="1003429" y="866"/>
        <a:ext cx="9115930" cy="868770"/>
      </dsp:txXfrm>
    </dsp:sp>
    <dsp:sp modelId="{5815B24F-1D36-4465-9669-75244EBFE125}">
      <dsp:nvSpPr>
        <dsp:cNvPr id="0" name=""/>
        <dsp:cNvSpPr/>
      </dsp:nvSpPr>
      <dsp:spPr>
        <a:xfrm>
          <a:off x="0" y="1131296"/>
          <a:ext cx="10119359" cy="8687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7BF691-308B-4770-8DC7-A8B22CCBA561}">
      <dsp:nvSpPr>
        <dsp:cNvPr id="0" name=""/>
        <dsp:cNvSpPr/>
      </dsp:nvSpPr>
      <dsp:spPr>
        <a:xfrm>
          <a:off x="103862" y="1086828"/>
          <a:ext cx="795705" cy="957706"/>
        </a:xfrm>
        <a:prstGeom prst="rect">
          <a:avLst/>
        </a:prstGeom>
        <a:blipFill>
          <a:blip xmlns:r="http://schemas.openxmlformats.org/officeDocument/2006/relationships" r:embed="rId3">
            <a:biLevel thresh="75000"/>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FA648C-E616-43EF-BFF2-D3E5C8048329}">
      <dsp:nvSpPr>
        <dsp:cNvPr id="0" name=""/>
        <dsp:cNvSpPr/>
      </dsp:nvSpPr>
      <dsp:spPr>
        <a:xfrm>
          <a:off x="1003429" y="1131296"/>
          <a:ext cx="9115930" cy="868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45" tIns="91945" rIns="91945" bIns="91945" numCol="1" spcCol="1270" anchor="ctr" anchorCtr="0">
          <a:noAutofit/>
        </a:bodyPr>
        <a:lstStyle/>
        <a:p>
          <a:pPr marL="0" lvl="0" indent="0" algn="l" defTabSz="1422400">
            <a:lnSpc>
              <a:spcPct val="100000"/>
            </a:lnSpc>
            <a:spcBef>
              <a:spcPct val="0"/>
            </a:spcBef>
            <a:spcAft>
              <a:spcPct val="35000"/>
            </a:spcAft>
            <a:buNone/>
          </a:pPr>
          <a:r>
            <a:rPr lang="en-US" sz="3200" kern="1200" cap="none" baseline="0">
              <a:latin typeface="Arial Rounded MT Bold"/>
            </a:rPr>
            <a:t>Create a survey tool for Area use</a:t>
          </a:r>
        </a:p>
      </dsp:txBody>
      <dsp:txXfrm>
        <a:off x="1003429" y="1131296"/>
        <a:ext cx="9115930" cy="868770"/>
      </dsp:txXfrm>
    </dsp:sp>
    <dsp:sp modelId="{E8908FD4-08FA-483F-8FEC-E5CC43987B7B}">
      <dsp:nvSpPr>
        <dsp:cNvPr id="0" name=""/>
        <dsp:cNvSpPr/>
      </dsp:nvSpPr>
      <dsp:spPr>
        <a:xfrm>
          <a:off x="0" y="2262593"/>
          <a:ext cx="10119359" cy="86877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4BE4B04-490C-4447-9744-81C83948689E}">
      <dsp:nvSpPr>
        <dsp:cNvPr id="0" name=""/>
        <dsp:cNvSpPr/>
      </dsp:nvSpPr>
      <dsp:spPr>
        <a:xfrm>
          <a:off x="89028" y="2281646"/>
          <a:ext cx="825373" cy="828933"/>
        </a:xfrm>
        <a:prstGeom prst="rect">
          <a:avLst/>
        </a:prstGeom>
        <a:blipFill>
          <a:blip xmlns:r="http://schemas.openxmlformats.org/officeDocument/2006/relationships" r:embed="rId5" cstate="print">
            <a:duotone>
              <a:prstClr val="black"/>
              <a:schemeClr val="accent5">
                <a:tint val="45000"/>
                <a:satMod val="400000"/>
              </a:schemeClr>
            </a:duotone>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BB57521-8DBA-464B-958A-BC30EF1BD473}">
      <dsp:nvSpPr>
        <dsp:cNvPr id="0" name=""/>
        <dsp:cNvSpPr/>
      </dsp:nvSpPr>
      <dsp:spPr>
        <a:xfrm>
          <a:off x="1003429" y="2261727"/>
          <a:ext cx="9115930" cy="86877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945" tIns="91945" rIns="91945" bIns="91945" numCol="1" spcCol="1270" anchor="ctr" anchorCtr="0">
          <a:noAutofit/>
        </a:bodyPr>
        <a:lstStyle/>
        <a:p>
          <a:pPr marL="0" lvl="0" indent="0" algn="l" defTabSz="1422400">
            <a:lnSpc>
              <a:spcPct val="100000"/>
            </a:lnSpc>
            <a:spcBef>
              <a:spcPct val="0"/>
            </a:spcBef>
            <a:spcAft>
              <a:spcPct val="35000"/>
            </a:spcAft>
            <a:buNone/>
          </a:pPr>
          <a:r>
            <a:rPr lang="en-US" sz="3200" kern="1200" cap="none" baseline="0">
              <a:latin typeface="Arial Rounded MT Bold"/>
            </a:rPr>
            <a:t>Discuss possible strategies</a:t>
          </a:r>
        </a:p>
      </dsp:txBody>
      <dsp:txXfrm>
        <a:off x="1003429" y="2261727"/>
        <a:ext cx="9115930" cy="86877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A004BAC-D2A7-4E8B-81CF-53CCE824AEB8}">
      <dsp:nvSpPr>
        <dsp:cNvPr id="0" name=""/>
        <dsp:cNvSpPr/>
      </dsp:nvSpPr>
      <dsp:spPr>
        <a:xfrm>
          <a:off x="0" y="698088"/>
          <a:ext cx="11039511" cy="128877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4EFB48B-AF60-41D9-80D5-6A44D31BC727}">
      <dsp:nvSpPr>
        <dsp:cNvPr id="0" name=""/>
        <dsp:cNvSpPr/>
      </dsp:nvSpPr>
      <dsp:spPr>
        <a:xfrm>
          <a:off x="63192" y="517192"/>
          <a:ext cx="1362154" cy="1650570"/>
        </a:xfrm>
        <a:prstGeom prst="rect">
          <a:avLst/>
        </a:prstGeom>
        <a:blipFill rotWithShape="1">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0E72E8-0DCB-4BB1-99AE-C20E1EDCF701}">
      <dsp:nvSpPr>
        <dsp:cNvPr id="0" name=""/>
        <dsp:cNvSpPr/>
      </dsp:nvSpPr>
      <dsp:spPr>
        <a:xfrm>
          <a:off x="1488539" y="698088"/>
          <a:ext cx="9550971" cy="12887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396" tIns="136396" rIns="136396" bIns="136396" numCol="1" spcCol="1270" anchor="ctr" anchorCtr="0">
          <a:noAutofit/>
        </a:bodyPr>
        <a:lstStyle/>
        <a:p>
          <a:pPr marL="0" lvl="0" indent="0" algn="l" defTabSz="1244600">
            <a:lnSpc>
              <a:spcPct val="100000"/>
            </a:lnSpc>
            <a:spcBef>
              <a:spcPct val="0"/>
            </a:spcBef>
            <a:spcAft>
              <a:spcPct val="35000"/>
            </a:spcAft>
            <a:buNone/>
          </a:pPr>
          <a:r>
            <a:rPr lang="en-US" sz="2800" kern="1200">
              <a:latin typeface="Arial Rounded MT Bold"/>
            </a:rPr>
            <a:t>One-page</a:t>
          </a:r>
          <a:endParaRPr lang="en-US" sz="2800" kern="1200"/>
        </a:p>
      </dsp:txBody>
      <dsp:txXfrm>
        <a:off x="1488539" y="698088"/>
        <a:ext cx="9550971" cy="1288778"/>
      </dsp:txXfrm>
    </dsp:sp>
    <dsp:sp modelId="{6371F5FC-D821-4E79-A6EB-8E479B4484CD}">
      <dsp:nvSpPr>
        <dsp:cNvPr id="0" name=""/>
        <dsp:cNvSpPr/>
      </dsp:nvSpPr>
      <dsp:spPr>
        <a:xfrm>
          <a:off x="0" y="2489957"/>
          <a:ext cx="11039511" cy="1288778"/>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28464A6-CE35-4E4B-8DF3-42EEBFE7B1F7}">
      <dsp:nvSpPr>
        <dsp:cNvPr id="0" name=""/>
        <dsp:cNvSpPr/>
      </dsp:nvSpPr>
      <dsp:spPr>
        <a:xfrm>
          <a:off x="389855" y="2779932"/>
          <a:ext cx="708828" cy="708828"/>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1">
              <a:alpha val="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058FFF7-79BB-4FD5-829C-FCA99EE6CE89}">
      <dsp:nvSpPr>
        <dsp:cNvPr id="0" name=""/>
        <dsp:cNvSpPr/>
      </dsp:nvSpPr>
      <dsp:spPr>
        <a:xfrm>
          <a:off x="1488539" y="2489957"/>
          <a:ext cx="9550971" cy="12887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6396" tIns="136396" rIns="136396" bIns="136396" numCol="1" spcCol="1270" anchor="ctr" anchorCtr="0">
          <a:noAutofit/>
        </a:bodyPr>
        <a:lstStyle/>
        <a:p>
          <a:pPr marL="0" lvl="0" indent="0" algn="l" defTabSz="1111250">
            <a:lnSpc>
              <a:spcPct val="100000"/>
            </a:lnSpc>
            <a:spcBef>
              <a:spcPct val="0"/>
            </a:spcBef>
            <a:spcAft>
              <a:spcPct val="35000"/>
            </a:spcAft>
            <a:buNone/>
          </a:pPr>
          <a:r>
            <a:rPr lang="en-US" sz="2500" b="0" i="0" u="none" strike="noStrike" kern="1200" cap="none" baseline="0" noProof="0">
              <a:latin typeface="Arial Rounded MT Bold"/>
            </a:rPr>
            <a:t>Target Audience</a:t>
          </a:r>
        </a:p>
      </dsp:txBody>
      <dsp:txXfrm>
        <a:off x="1488539" y="2489957"/>
        <a:ext cx="9550971" cy="1288778"/>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2836969"/>
          </a:xfrm>
          <a:prstGeom prst="rect">
            <a:avLst/>
          </a:prstGeom>
        </p:spPr>
        <p:txBody>
          <a:bodyPr vert="horz" lIns="185422" tIns="92711" rIns="185422" bIns="92711" rtlCol="0"/>
          <a:lstStyle>
            <a:lvl1pPr algn="l">
              <a:defRPr sz="2400"/>
            </a:lvl1pPr>
          </a:lstStyle>
          <a:p>
            <a:endParaRPr lang="en-US"/>
          </a:p>
        </p:txBody>
      </p:sp>
      <p:sp>
        <p:nvSpPr>
          <p:cNvPr id="3" name="Date Placeholder 2"/>
          <p:cNvSpPr>
            <a:spLocks noGrp="1"/>
          </p:cNvSpPr>
          <p:nvPr>
            <p:ph type="dt" idx="1"/>
          </p:nvPr>
        </p:nvSpPr>
        <p:spPr>
          <a:xfrm>
            <a:off x="5231639" y="0"/>
            <a:ext cx="4002299" cy="2836969"/>
          </a:xfrm>
          <a:prstGeom prst="rect">
            <a:avLst/>
          </a:prstGeom>
        </p:spPr>
        <p:txBody>
          <a:bodyPr vert="horz" lIns="185422" tIns="92711" rIns="185422" bIns="92711" rtlCol="0"/>
          <a:lstStyle>
            <a:lvl1pPr algn="r">
              <a:defRPr sz="2400"/>
            </a:lvl1pPr>
          </a:lstStyle>
          <a:p>
            <a:fld id="{C65FD864-C048-4E1D-A625-E1714602BBBE}" type="datetimeFigureOut">
              <a:rPr lang="en-US"/>
              <a:t>4/23/2020</a:t>
            </a:fld>
            <a:endParaRPr lang="en-US"/>
          </a:p>
        </p:txBody>
      </p:sp>
      <p:sp>
        <p:nvSpPr>
          <p:cNvPr id="4" name="Slide Image Placeholder 3"/>
          <p:cNvSpPr>
            <a:spLocks noGrp="1" noRot="1" noChangeAspect="1"/>
          </p:cNvSpPr>
          <p:nvPr>
            <p:ph type="sldImg" idx="2"/>
          </p:nvPr>
        </p:nvSpPr>
        <p:spPr>
          <a:xfrm>
            <a:off x="-12344400" y="7067550"/>
            <a:ext cx="33924875" cy="19083338"/>
          </a:xfrm>
          <a:prstGeom prst="rect">
            <a:avLst/>
          </a:prstGeom>
          <a:noFill/>
          <a:ln w="12700">
            <a:solidFill>
              <a:prstClr val="black"/>
            </a:solidFill>
          </a:ln>
        </p:spPr>
        <p:txBody>
          <a:bodyPr vert="horz" lIns="185422" tIns="92711" rIns="185422" bIns="92711" rtlCol="0" anchor="ctr"/>
          <a:lstStyle/>
          <a:p>
            <a:endParaRPr lang="en-US"/>
          </a:p>
        </p:txBody>
      </p:sp>
      <p:sp>
        <p:nvSpPr>
          <p:cNvPr id="5" name="Notes Placeholder 4"/>
          <p:cNvSpPr>
            <a:spLocks noGrp="1"/>
          </p:cNvSpPr>
          <p:nvPr>
            <p:ph type="body" sz="quarter" idx="3"/>
          </p:nvPr>
        </p:nvSpPr>
        <p:spPr>
          <a:xfrm>
            <a:off x="923608" y="27211310"/>
            <a:ext cx="7388860" cy="22263800"/>
          </a:xfrm>
          <a:prstGeom prst="rect">
            <a:avLst/>
          </a:prstGeom>
        </p:spPr>
        <p:txBody>
          <a:bodyPr vert="horz" lIns="185422" tIns="92711" rIns="185422" bIns="9271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53706023"/>
            <a:ext cx="4002299" cy="2836963"/>
          </a:xfrm>
          <a:prstGeom prst="rect">
            <a:avLst/>
          </a:prstGeom>
        </p:spPr>
        <p:txBody>
          <a:bodyPr vert="horz" lIns="185422" tIns="92711" rIns="185422" bIns="92711" rtlCol="0" anchor="b"/>
          <a:lstStyle>
            <a:lvl1pPr algn="l">
              <a:defRPr sz="2400"/>
            </a:lvl1pPr>
          </a:lstStyle>
          <a:p>
            <a:endParaRPr lang="en-US"/>
          </a:p>
        </p:txBody>
      </p:sp>
      <p:sp>
        <p:nvSpPr>
          <p:cNvPr id="7" name="Slide Number Placeholder 6"/>
          <p:cNvSpPr>
            <a:spLocks noGrp="1"/>
          </p:cNvSpPr>
          <p:nvPr>
            <p:ph type="sldNum" sz="quarter" idx="5"/>
          </p:nvPr>
        </p:nvSpPr>
        <p:spPr>
          <a:xfrm>
            <a:off x="5231639" y="53706023"/>
            <a:ext cx="4002299" cy="2836963"/>
          </a:xfrm>
          <a:prstGeom prst="rect">
            <a:avLst/>
          </a:prstGeom>
        </p:spPr>
        <p:txBody>
          <a:bodyPr vert="horz" lIns="185422" tIns="92711" rIns="185422" bIns="92711" rtlCol="0" anchor="b"/>
          <a:lstStyle>
            <a:lvl1pPr algn="r">
              <a:defRPr sz="2400"/>
            </a:lvl1pPr>
          </a:lstStyle>
          <a:p>
            <a:fld id="{AEB290D8-D181-43AE-BAED-CBE4BD7068D9}" type="slidenum">
              <a:rPr lang="en-US"/>
              <a:t>‹#›</a:t>
            </a:fld>
            <a:endParaRPr lang="en-US"/>
          </a:p>
        </p:txBody>
      </p:sp>
    </p:spTree>
    <p:extLst>
      <p:ext uri="{BB962C8B-B14F-4D97-AF65-F5344CB8AC3E}">
        <p14:creationId xmlns:p14="http://schemas.microsoft.com/office/powerpoint/2010/main" val="12573838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Hi, I am ____, and this presentation will be on the results of the Task Force on Reaching and Unifying Rural and Large Geographical Populations.</a:t>
            </a:r>
          </a:p>
        </p:txBody>
      </p:sp>
      <p:sp>
        <p:nvSpPr>
          <p:cNvPr id="4" name="Slide Number Placeholder 3"/>
          <p:cNvSpPr>
            <a:spLocks noGrp="1"/>
          </p:cNvSpPr>
          <p:nvPr>
            <p:ph type="sldNum" sz="quarter" idx="5"/>
          </p:nvPr>
        </p:nvSpPr>
        <p:spPr/>
        <p:txBody>
          <a:bodyPr/>
          <a:lstStyle/>
          <a:p>
            <a:fld id="{AEB290D8-D181-43AE-BAED-CBE4BD7068D9}" type="slidenum">
              <a:rPr lang="en-US"/>
              <a:t>1</a:t>
            </a:fld>
            <a:endParaRPr lang="en-US"/>
          </a:p>
        </p:txBody>
      </p:sp>
    </p:spTree>
    <p:extLst>
      <p:ext uri="{BB962C8B-B14F-4D97-AF65-F5344CB8AC3E}">
        <p14:creationId xmlns:p14="http://schemas.microsoft.com/office/powerpoint/2010/main" val="6819220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For about 10 years, from 2008-2018, the World Service Conference (WSC) had several conversations about how to unify and bring together groups that are in rural communities and/or separated by large geographical areas (</a:t>
            </a:r>
            <a:r>
              <a:rPr lang="en-US" i="1">
                <a:cs typeface="Calibri"/>
              </a:rPr>
              <a:t>e.g.,</a:t>
            </a:r>
            <a:r>
              <a:rPr lang="en-US">
                <a:cs typeface="Calibri"/>
              </a:rPr>
              <a:t> mountains, desert, open land, etc.).  In 2018, the WSC asked that a Task Force be created to provide tools to help the Areas connect the groups in rural communities and/or large geographical areas.  The Board of Trustees (BOT) honored this request and established this Task Force. </a:t>
            </a:r>
            <a:r>
              <a:rPr lang="en-US" b="1">
                <a:cs typeface="Calibri"/>
              </a:rPr>
              <a:t>The Task Force is made up of 10 Delegates including the Chairperson from Minnesota South; Delegates from Alaska, Arizona, California North, Idaho, Minnesota North, Mississippi, Newfoundland/Labrador, Oklahoma, Texas East; one WSO Staff member; and </a:t>
            </a:r>
            <a:r>
              <a:rPr lang="en-US" b="1"/>
              <a:t>one Trustee.</a:t>
            </a:r>
            <a:endParaRPr lang="en-US" b="1">
              <a:cs typeface="Calibri"/>
            </a:endParaRPr>
          </a:p>
        </p:txBody>
      </p:sp>
      <p:sp>
        <p:nvSpPr>
          <p:cNvPr id="4" name="Slide Number Placeholder 3"/>
          <p:cNvSpPr>
            <a:spLocks noGrp="1"/>
          </p:cNvSpPr>
          <p:nvPr>
            <p:ph type="sldNum" sz="quarter" idx="5"/>
          </p:nvPr>
        </p:nvSpPr>
        <p:spPr/>
        <p:txBody>
          <a:bodyPr/>
          <a:lstStyle/>
          <a:p>
            <a:fld id="{AEB290D8-D181-43AE-BAED-CBE4BD7068D9}" type="slidenum">
              <a:rPr lang="en-US"/>
              <a:t>2</a:t>
            </a:fld>
            <a:endParaRPr lang="en-US"/>
          </a:p>
        </p:txBody>
      </p:sp>
    </p:spTree>
    <p:extLst>
      <p:ext uri="{BB962C8B-B14F-4D97-AF65-F5344CB8AC3E}">
        <p14:creationId xmlns:p14="http://schemas.microsoft.com/office/powerpoint/2010/main" val="4191017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7666" indent="-347666">
              <a:buFont typeface="Arial"/>
              <a:buChar char="•"/>
            </a:pPr>
            <a:r>
              <a:rPr lang="en-US">
                <a:cs typeface="Calibri"/>
              </a:rPr>
              <a:t>The BOT gave us a 3-step charge:</a:t>
            </a:r>
          </a:p>
          <a:p>
            <a:pPr marL="347666" indent="-347666">
              <a:buFont typeface="Arial"/>
              <a:buChar char="•"/>
            </a:pPr>
            <a:endParaRPr lang="en-US">
              <a:cs typeface="Calibri"/>
            </a:endParaRPr>
          </a:p>
          <a:p>
            <a:pPr lvl="1"/>
            <a:r>
              <a:rPr lang="en-US">
                <a:cs typeface="Calibri"/>
              </a:rPr>
              <a:t>1) </a:t>
            </a:r>
            <a:r>
              <a:rPr lang="en-US"/>
              <a:t>Conduct a Knowledge-Based Decision-Making (KBDM) process among the members of the Task Force to determine what is currently known about this topic and what remains unknown. </a:t>
            </a:r>
            <a:endParaRPr lang="en-US">
              <a:cs typeface="Calibri"/>
            </a:endParaRPr>
          </a:p>
          <a:p>
            <a:pPr marL="347666" indent="-347666">
              <a:buFont typeface="Arial"/>
              <a:buChar char="•"/>
            </a:pPr>
            <a:endParaRPr lang="en-US"/>
          </a:p>
          <a:p>
            <a:pPr lvl="1"/>
            <a:r>
              <a:rPr lang="en-US"/>
              <a:t>2) Create a survey tool for Areas with rural groups and/or groups in large geographic areas to use to determine what members and groups need and want in order to be more included in and connected to the links of service.</a:t>
            </a:r>
            <a:endParaRPr lang="en-US">
              <a:cs typeface="Calibri"/>
            </a:endParaRPr>
          </a:p>
          <a:p>
            <a:pPr marL="347666" indent="-347666">
              <a:buFont typeface="Arial"/>
              <a:buChar char="•"/>
            </a:pPr>
            <a:endParaRPr lang="en-US"/>
          </a:p>
          <a:p>
            <a:pPr lvl="1"/>
            <a:r>
              <a:rPr lang="en-US"/>
              <a:t>3) Create a presentation to stimulate our discussion today that proposes plans of action to connect members and groups through the links of service in rural and large geographic areas.  So, let's briefly talk about the KBDM process and how we created the survey tool before we get to the rest of the presentation.</a:t>
            </a:r>
            <a:endParaRPr lang="en-US">
              <a:cs typeface="Calibri"/>
            </a:endParaRPr>
          </a:p>
          <a:p>
            <a:pPr marL="347666" indent="-347666">
              <a:buFont typeface="Arial"/>
              <a:buChar char="•"/>
            </a:pPr>
            <a:endParaRPr lang="en-US">
              <a:cs typeface="Calibri"/>
            </a:endParaRPr>
          </a:p>
          <a:p>
            <a:endParaRPr lang="en-US">
              <a:cs typeface="Calibri"/>
            </a:endParaRPr>
          </a:p>
          <a:p>
            <a:endParaRPr lang="en-US"/>
          </a:p>
          <a:p>
            <a:endParaRPr lang="en-US">
              <a:cs typeface="Calibri"/>
            </a:endParaRPr>
          </a:p>
        </p:txBody>
      </p:sp>
      <p:sp>
        <p:nvSpPr>
          <p:cNvPr id="4" name="Slide Number Placeholder 3"/>
          <p:cNvSpPr>
            <a:spLocks noGrp="1"/>
          </p:cNvSpPr>
          <p:nvPr>
            <p:ph type="sldNum" sz="quarter" idx="5"/>
          </p:nvPr>
        </p:nvSpPr>
        <p:spPr/>
        <p:txBody>
          <a:bodyPr/>
          <a:lstStyle/>
          <a:p>
            <a:fld id="{AEB290D8-D181-43AE-BAED-CBE4BD7068D9}" type="slidenum">
              <a:rPr lang="en-US"/>
              <a:t>3</a:t>
            </a:fld>
            <a:endParaRPr lang="en-US"/>
          </a:p>
        </p:txBody>
      </p:sp>
    </p:spTree>
    <p:extLst>
      <p:ext uri="{BB962C8B-B14F-4D97-AF65-F5344CB8AC3E}">
        <p14:creationId xmlns:p14="http://schemas.microsoft.com/office/powerpoint/2010/main" val="33524457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a:p>
            <a:r>
              <a:rPr lang="en-US">
                <a:cs typeface="Calibri"/>
              </a:rPr>
              <a:t>By answering the KBDM questions individually and then discussing our answers, we identified challenges that we thought were critical in connecting groups with the links of service at the District and Area level.  From this list of challenges for connecting groups/group members to the District and Area, we created a survey.  </a:t>
            </a:r>
            <a:r>
              <a:rPr lang="en-US"/>
              <a:t>We believe our </a:t>
            </a:r>
            <a:r>
              <a:rPr lang="en-US" i="1"/>
              <a:t>identified</a:t>
            </a:r>
            <a:r>
              <a:rPr lang="en-US"/>
              <a:t> challenges to be common to most Areas in our World Service Conference Structure.  These identified challenges included lack of financial resources, lack of time to commit to service, a lack of awareness of the links of service, a lack of desire to be connected, geographical distances that separate a group or District from other service arms, and lack of internet resources. Of course, there are other challenges of which we are not aware.</a:t>
            </a:r>
            <a:endParaRPr lang="en-US">
              <a:cs typeface="Calibri"/>
            </a:endParaRPr>
          </a:p>
        </p:txBody>
      </p:sp>
      <p:sp>
        <p:nvSpPr>
          <p:cNvPr id="4" name="Slide Number Placeholder 3"/>
          <p:cNvSpPr>
            <a:spLocks noGrp="1"/>
          </p:cNvSpPr>
          <p:nvPr>
            <p:ph type="sldNum" sz="quarter" idx="5"/>
          </p:nvPr>
        </p:nvSpPr>
        <p:spPr/>
        <p:txBody>
          <a:bodyPr/>
          <a:lstStyle/>
          <a:p>
            <a:fld id="{AEB290D8-D181-43AE-BAED-CBE4BD7068D9}" type="slidenum">
              <a:rPr lang="en-US"/>
              <a:t>4</a:t>
            </a:fld>
            <a:endParaRPr lang="en-US"/>
          </a:p>
        </p:txBody>
      </p:sp>
    </p:spTree>
    <p:extLst>
      <p:ext uri="{BB962C8B-B14F-4D97-AF65-F5344CB8AC3E}">
        <p14:creationId xmlns:p14="http://schemas.microsoft.com/office/powerpoint/2010/main" val="40831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This background brings us to the actual survey tool.  We developed a one-page survey based on our KBDM process. The survey has eight questions with the target audience being</a:t>
            </a:r>
            <a:r>
              <a:rPr lang="en-US"/>
              <a:t> groups and/or group members. The purpose of the survey is to gather information about challenges that keep groups and groups members from being connected to the Area. We want the member completing the survey to quantify the value or importance of being connected beyond the group level—we avoided giving examples to allow for free thought.  We also included two open-ended questions to allow for the "unknowns" to be revealed. We included a question asking for willingness to participate in an electronic business meeting. This survey is a tool. Feel free to add additional questions to gather information that is pertinent to your Area.</a:t>
            </a:r>
            <a:endParaRPr lang="en-US">
              <a:cs typeface="Calibri"/>
            </a:endParaRPr>
          </a:p>
          <a:p>
            <a:endParaRPr lang="en-US">
              <a:cs typeface="Calibri"/>
            </a:endParaRPr>
          </a:p>
          <a:p>
            <a:endParaRPr lang="en-US">
              <a:cs typeface="Calibri"/>
            </a:endParaRPr>
          </a:p>
          <a:p>
            <a:endParaRPr lang="en-US">
              <a:cs typeface="Calibri"/>
            </a:endParaRPr>
          </a:p>
        </p:txBody>
      </p:sp>
      <p:sp>
        <p:nvSpPr>
          <p:cNvPr id="4" name="Slide Number Placeholder 3"/>
          <p:cNvSpPr>
            <a:spLocks noGrp="1"/>
          </p:cNvSpPr>
          <p:nvPr>
            <p:ph type="sldNum" sz="quarter" idx="5"/>
          </p:nvPr>
        </p:nvSpPr>
        <p:spPr/>
        <p:txBody>
          <a:bodyPr/>
          <a:lstStyle/>
          <a:p>
            <a:fld id="{AEB290D8-D181-43AE-BAED-CBE4BD7068D9}" type="slidenum">
              <a:rPr lang="en-US"/>
              <a:t>5</a:t>
            </a:fld>
            <a:endParaRPr lang="en-US"/>
          </a:p>
        </p:txBody>
      </p:sp>
    </p:spTree>
    <p:extLst>
      <p:ext uri="{BB962C8B-B14F-4D97-AF65-F5344CB8AC3E}">
        <p14:creationId xmlns:p14="http://schemas.microsoft.com/office/powerpoint/2010/main" val="2391586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Wanna Try it? Now we would like everyone to take the survey!!</a:t>
            </a:r>
          </a:p>
          <a:p>
            <a:endParaRPr lang="en-US">
              <a:cs typeface="Calibri"/>
            </a:endParaRPr>
          </a:p>
          <a:p>
            <a:r>
              <a:rPr lang="en-US">
                <a:cs typeface="Calibri"/>
              </a:rPr>
              <a:t>To do this, we would like the room to break into groups.  </a:t>
            </a:r>
            <a:endParaRPr lang="en-US">
              <a:solidFill>
                <a:srgbClr val="00B050"/>
              </a:solidFill>
              <a:cs typeface="Calibri"/>
            </a:endParaRPr>
          </a:p>
          <a:p>
            <a:endParaRPr lang="en-US">
              <a:solidFill>
                <a:srgbClr val="000000"/>
              </a:solidFill>
              <a:cs typeface="Calibri"/>
            </a:endParaRPr>
          </a:p>
          <a:p>
            <a:pPr marL="171450" indent="-171450">
              <a:buFont typeface="Arial"/>
              <a:buChar char="•"/>
            </a:pPr>
            <a:r>
              <a:rPr lang="en-US">
                <a:solidFill>
                  <a:srgbClr val="000000"/>
                </a:solidFill>
                <a:cs typeface="Calibri"/>
              </a:rPr>
              <a:t>When you are in your group, you will first take the survey.  This should take about three minutes.  Each group will have a Task Force member who </a:t>
            </a:r>
            <a:r>
              <a:rPr lang="en-US">
                <a:cs typeface="Calibri"/>
              </a:rPr>
              <a:t>will </a:t>
            </a:r>
            <a:r>
              <a:rPr lang="en-US">
                <a:solidFill>
                  <a:srgbClr val="000000"/>
                </a:solidFill>
                <a:cs typeface="Calibri"/>
              </a:rPr>
              <a:t>provide guidance should it be needed. </a:t>
            </a:r>
            <a:endParaRPr lang="en-US">
              <a:solidFill>
                <a:srgbClr val="00B050"/>
              </a:solidFill>
              <a:cs typeface="Calibri"/>
            </a:endParaRPr>
          </a:p>
          <a:p>
            <a:endParaRPr lang="en-US">
              <a:solidFill>
                <a:srgbClr val="000000"/>
              </a:solidFill>
              <a:cs typeface="Calibri"/>
            </a:endParaRPr>
          </a:p>
          <a:p>
            <a:pPr marL="171450" indent="-171450">
              <a:buFont typeface="Arial"/>
              <a:buChar char="•"/>
            </a:pPr>
            <a:r>
              <a:rPr lang="en-US">
                <a:solidFill>
                  <a:srgbClr val="000000"/>
                </a:solidFill>
                <a:cs typeface="Calibri"/>
              </a:rPr>
              <a:t>Once the survey is taken, you will have 20 minutes to discuss</a:t>
            </a:r>
            <a:r>
              <a:rPr lang="en-US" baseline="0">
                <a:solidFill>
                  <a:srgbClr val="000000"/>
                </a:solidFill>
                <a:cs typeface="Calibri"/>
              </a:rPr>
              <a:t> strategies to implement</a:t>
            </a:r>
            <a:r>
              <a:rPr lang="en-US">
                <a:solidFill>
                  <a:srgbClr val="000000"/>
                </a:solidFill>
                <a:cs typeface="Calibri"/>
              </a:rPr>
              <a:t> the survey.  Each group will need to decide who will be the recorder</a:t>
            </a:r>
            <a:r>
              <a:rPr lang="en-US" baseline="0">
                <a:solidFill>
                  <a:srgbClr val="000000"/>
                </a:solidFill>
                <a:cs typeface="Calibri"/>
              </a:rPr>
              <a:t> and </a:t>
            </a:r>
            <a:r>
              <a:rPr lang="en-US">
                <a:solidFill>
                  <a:srgbClr val="000000"/>
                </a:solidFill>
                <a:cs typeface="Calibri"/>
              </a:rPr>
              <a:t>reporter.    </a:t>
            </a:r>
            <a:endParaRPr lang="en-US">
              <a:solidFill>
                <a:srgbClr val="00B050"/>
              </a:solidFill>
              <a:cs typeface="Calibri"/>
            </a:endParaRPr>
          </a:p>
          <a:p>
            <a:endParaRPr lang="en-US">
              <a:solidFill>
                <a:srgbClr val="000000"/>
              </a:solidFill>
              <a:cs typeface="Calibri"/>
            </a:endParaRPr>
          </a:p>
          <a:p>
            <a:pPr marL="171450" indent="-171450">
              <a:buFont typeface="Arial"/>
              <a:buChar char="•"/>
            </a:pPr>
            <a:r>
              <a:rPr lang="en-US">
                <a:solidFill>
                  <a:srgbClr val="000000"/>
                </a:solidFill>
                <a:cs typeface="Calibri"/>
              </a:rPr>
              <a:t>There will be a two-minute announcement to wrap up your discussion.  </a:t>
            </a:r>
            <a:endParaRPr lang="en-US">
              <a:solidFill>
                <a:srgbClr val="00B050"/>
              </a:solidFill>
              <a:cs typeface="Calibri"/>
            </a:endParaRPr>
          </a:p>
          <a:p>
            <a:endParaRPr lang="en-US">
              <a:solidFill>
                <a:srgbClr val="000000"/>
              </a:solidFill>
              <a:cs typeface="Calibri"/>
            </a:endParaRPr>
          </a:p>
          <a:p>
            <a:pPr marL="171450" indent="-171450">
              <a:buFont typeface="Arial"/>
              <a:buChar char="•"/>
            </a:pPr>
            <a:r>
              <a:rPr lang="en-US">
                <a:solidFill>
                  <a:srgbClr val="000000"/>
                </a:solidFill>
                <a:cs typeface="Calibri"/>
              </a:rPr>
              <a:t>The reporters will come to the microphones and share one new strategy. </a:t>
            </a:r>
            <a:r>
              <a:rPr lang="en-US" b="1">
                <a:solidFill>
                  <a:srgbClr val="000000"/>
                </a:solidFill>
                <a:cs typeface="Calibri"/>
              </a:rPr>
              <a:t>Please, don't repeat ideas that have previously been shared. </a:t>
            </a:r>
            <a:endParaRPr lang="en-US" b="1">
              <a:solidFill>
                <a:srgbClr val="00B050"/>
              </a:solidFill>
              <a:cs typeface="Calibri"/>
            </a:endParaRPr>
          </a:p>
          <a:p>
            <a:endParaRPr lang="en-US">
              <a:solidFill>
                <a:srgbClr val="000000"/>
              </a:solidFill>
              <a:cs typeface="Calibri"/>
            </a:endParaRPr>
          </a:p>
          <a:p>
            <a:r>
              <a:rPr lang="en-US">
                <a:solidFill>
                  <a:srgbClr val="000000"/>
                </a:solidFill>
                <a:cs typeface="Calibri"/>
              </a:rPr>
              <a:t>Now let's get into our groups!</a:t>
            </a:r>
            <a:endParaRPr lang="en-US">
              <a:solidFill>
                <a:srgbClr val="00B050"/>
              </a:solidFill>
              <a:cs typeface="Calibri"/>
            </a:endParaRPr>
          </a:p>
          <a:p>
            <a:endParaRPr lang="en-US">
              <a:solidFill>
                <a:srgbClr val="00B050"/>
              </a:solidFill>
              <a:cs typeface="Calibri"/>
            </a:endParaRPr>
          </a:p>
          <a:p>
            <a:endParaRPr lang="en-US">
              <a:solidFill>
                <a:srgbClr val="000000"/>
              </a:solidFill>
              <a:cs typeface="Calibri"/>
            </a:endParaRPr>
          </a:p>
          <a:p>
            <a:endParaRPr lang="en-US">
              <a:solidFill>
                <a:srgbClr val="000000"/>
              </a:solidFill>
              <a:cs typeface="Calibri"/>
            </a:endParaRPr>
          </a:p>
        </p:txBody>
      </p:sp>
      <p:sp>
        <p:nvSpPr>
          <p:cNvPr id="4" name="Slide Number Placeholder 3"/>
          <p:cNvSpPr>
            <a:spLocks noGrp="1"/>
          </p:cNvSpPr>
          <p:nvPr>
            <p:ph type="sldNum" sz="quarter" idx="5"/>
          </p:nvPr>
        </p:nvSpPr>
        <p:spPr/>
        <p:txBody>
          <a:bodyPr/>
          <a:lstStyle/>
          <a:p>
            <a:fld id="{AEB290D8-D181-43AE-BAED-CBE4BD7068D9}" type="slidenum">
              <a:rPr lang="en-US"/>
              <a:t>6</a:t>
            </a:fld>
            <a:endParaRPr lang="en-US"/>
          </a:p>
        </p:txBody>
      </p:sp>
    </p:spTree>
    <p:extLst>
      <p:ext uri="{BB962C8B-B14F-4D97-AF65-F5344CB8AC3E}">
        <p14:creationId xmlns:p14="http://schemas.microsoft.com/office/powerpoint/2010/main" val="10613098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Displayed during Rap.</a:t>
            </a:r>
          </a:p>
        </p:txBody>
      </p:sp>
      <p:sp>
        <p:nvSpPr>
          <p:cNvPr id="4" name="Slide Number Placeholder 3"/>
          <p:cNvSpPr>
            <a:spLocks noGrp="1"/>
          </p:cNvSpPr>
          <p:nvPr>
            <p:ph type="sldNum" sz="quarter" idx="5"/>
          </p:nvPr>
        </p:nvSpPr>
        <p:spPr/>
        <p:txBody>
          <a:bodyPr/>
          <a:lstStyle/>
          <a:p>
            <a:fld id="{AEB290D8-D181-43AE-BAED-CBE4BD7068D9}" type="slidenum">
              <a:rPr lang="en-US"/>
              <a:t>7</a:t>
            </a:fld>
            <a:endParaRPr lang="en-US"/>
          </a:p>
        </p:txBody>
      </p:sp>
    </p:spTree>
    <p:extLst>
      <p:ext uri="{BB962C8B-B14F-4D97-AF65-F5344CB8AC3E}">
        <p14:creationId xmlns:p14="http://schemas.microsoft.com/office/powerpoint/2010/main" val="38274980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4/23/2020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4/23/2020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4/23/2020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4/23/2020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4/23/2020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4/23/2020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pn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png"/><Relationship Id="rId7" Type="http://schemas.openxmlformats.org/officeDocument/2006/relationships/diagramColors" Target="../diagrams/colors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4" Type="http://schemas.openxmlformats.org/officeDocument/2006/relationships/diagramData" Target="../diagrams/data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C84BD954-3D0F-4204-9119-48AE5696AE87}"/>
              </a:ext>
            </a:extLst>
          </p:cNvPr>
          <p:cNvSpPr>
            <a:spLocks noGrp="1"/>
          </p:cNvSpPr>
          <p:nvPr>
            <p:ph type="ctrTitle"/>
          </p:nvPr>
        </p:nvSpPr>
        <p:spPr>
          <a:xfrm>
            <a:off x="3045368" y="1224155"/>
            <a:ext cx="6421495" cy="3698827"/>
          </a:xfrm>
        </p:spPr>
        <p:txBody>
          <a:bodyPr vert="horz" lIns="91440" tIns="45720" rIns="91440" bIns="45720" rtlCol="0" anchor="b">
            <a:noAutofit/>
          </a:bodyPr>
          <a:lstStyle/>
          <a:p>
            <a:r>
              <a:rPr lang="en-US" sz="4800" b="1">
                <a:solidFill>
                  <a:srgbClr val="FFFFFF"/>
                </a:solidFill>
                <a:latin typeface="Arial Rounded MT Bold"/>
                <a:ea typeface="+mj-lt"/>
                <a:cs typeface="+mj-lt"/>
              </a:rPr>
              <a:t>Task Force</a:t>
            </a:r>
            <a:br>
              <a:rPr lang="en-US" sz="4800" b="1">
                <a:latin typeface="Arial Rounded MT Bold"/>
                <a:ea typeface="+mj-lt"/>
                <a:cs typeface="+mj-lt"/>
              </a:rPr>
            </a:br>
            <a:r>
              <a:rPr lang="en-US" sz="4800" b="1">
                <a:solidFill>
                  <a:srgbClr val="FFFFFF"/>
                </a:solidFill>
                <a:latin typeface="Arial Rounded MT Bold"/>
                <a:ea typeface="+mj-lt"/>
                <a:cs typeface="+mj-lt"/>
              </a:rPr>
              <a:t>Reaching and Unifying Rural and </a:t>
            </a:r>
            <a:br>
              <a:rPr lang="en-US" sz="4800" b="1">
                <a:latin typeface="Arial Rounded MT Bold"/>
                <a:ea typeface="+mj-lt"/>
                <a:cs typeface="+mj-lt"/>
              </a:rPr>
            </a:br>
            <a:r>
              <a:rPr lang="en-US" sz="4800" b="1">
                <a:solidFill>
                  <a:srgbClr val="FFFFFF"/>
                </a:solidFill>
                <a:latin typeface="Arial Rounded MT Bold"/>
                <a:ea typeface="+mj-lt"/>
                <a:cs typeface="+mj-lt"/>
              </a:rPr>
              <a:t>Large Geographical Populations</a:t>
            </a:r>
            <a:endParaRPr lang="en-US" sz="4800" b="1">
              <a:solidFill>
                <a:srgbClr val="FFFFFF"/>
              </a:solidFill>
              <a:latin typeface="Arial Rounded MT Bold"/>
              <a:cs typeface="Calibri Light"/>
            </a:endParaRPr>
          </a:p>
        </p:txBody>
      </p:sp>
    </p:spTree>
    <p:extLst>
      <p:ext uri="{BB962C8B-B14F-4D97-AF65-F5344CB8AC3E}">
        <p14:creationId xmlns:p14="http://schemas.microsoft.com/office/powerpoint/2010/main" val="11333526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9D18916-A725-4556-BB3C-5A3C109DA7B0}"/>
              </a:ext>
            </a:extLst>
          </p:cNvPr>
          <p:cNvSpPr>
            <a:spLocks noGrp="1"/>
          </p:cNvSpPr>
          <p:nvPr>
            <p:ph type="title"/>
          </p:nvPr>
        </p:nvSpPr>
        <p:spPr>
          <a:xfrm>
            <a:off x="640079" y="2053641"/>
            <a:ext cx="3669161" cy="2760098"/>
          </a:xfrm>
        </p:spPr>
        <p:txBody>
          <a:bodyPr>
            <a:normAutofit/>
          </a:bodyPr>
          <a:lstStyle/>
          <a:p>
            <a:r>
              <a:rPr lang="en-US" b="1">
                <a:solidFill>
                  <a:srgbClr val="FFFFFF"/>
                </a:solidFill>
                <a:latin typeface="Arial Rounded MT Bold"/>
                <a:cs typeface="Calibri Light"/>
              </a:rPr>
              <a:t>Background</a:t>
            </a:r>
          </a:p>
        </p:txBody>
      </p:sp>
      <p:sp>
        <p:nvSpPr>
          <p:cNvPr id="3" name="Content Placeholder 2">
            <a:extLst>
              <a:ext uri="{FF2B5EF4-FFF2-40B4-BE49-F238E27FC236}">
                <a16:creationId xmlns:a16="http://schemas.microsoft.com/office/drawing/2014/main" id="{82770B70-5898-4450-AFA7-7C0C9E239759}"/>
              </a:ext>
            </a:extLst>
          </p:cNvPr>
          <p:cNvSpPr>
            <a:spLocks noGrp="1"/>
          </p:cNvSpPr>
          <p:nvPr>
            <p:ph idx="1"/>
          </p:nvPr>
        </p:nvSpPr>
        <p:spPr>
          <a:xfrm>
            <a:off x="6205491" y="813683"/>
            <a:ext cx="4989884" cy="5230634"/>
          </a:xfrm>
          <a:ln>
            <a:solidFill>
              <a:srgbClr val="4472C4"/>
            </a:solidFill>
          </a:ln>
        </p:spPr>
        <p:txBody>
          <a:bodyPr vert="horz" lIns="91440" tIns="45720" rIns="91440" bIns="45720" rtlCol="0" anchor="ctr">
            <a:normAutofit/>
          </a:bodyPr>
          <a:lstStyle/>
          <a:p>
            <a:r>
              <a:rPr lang="en-US">
                <a:solidFill>
                  <a:srgbClr val="000000"/>
                </a:solidFill>
                <a:latin typeface="Arial Rounded MT Bold"/>
                <a:cs typeface="Calibri"/>
              </a:rPr>
              <a:t>2008 – 2018 World Service Conference (WSC) had conversations concerning unifying rural areas and large geographical populations</a:t>
            </a:r>
          </a:p>
          <a:p>
            <a:endParaRPr lang="en-US">
              <a:solidFill>
                <a:srgbClr val="000000"/>
              </a:solidFill>
              <a:latin typeface="Arial Rounded MT Bold"/>
              <a:cs typeface="Calibri"/>
            </a:endParaRPr>
          </a:p>
          <a:p>
            <a:r>
              <a:rPr lang="en-US">
                <a:solidFill>
                  <a:srgbClr val="000000"/>
                </a:solidFill>
                <a:latin typeface="Arial Rounded MT Bold"/>
                <a:cs typeface="Calibri"/>
              </a:rPr>
              <a:t>2019 – Task Force was Created</a:t>
            </a:r>
          </a:p>
          <a:p>
            <a:pPr marL="457200" lvl="1" indent="0">
              <a:buNone/>
            </a:pPr>
            <a:endParaRPr lang="en-US" sz="1900">
              <a:solidFill>
                <a:srgbClr val="000000"/>
              </a:solidFill>
              <a:cs typeface="Calibri"/>
            </a:endParaRPr>
          </a:p>
          <a:p>
            <a:pPr marL="457200" lvl="1" indent="0">
              <a:buNone/>
            </a:pPr>
            <a:endParaRPr lang="en-US" sz="1900">
              <a:solidFill>
                <a:srgbClr val="000000"/>
              </a:solidFill>
              <a:cs typeface="Calibri"/>
            </a:endParaRPr>
          </a:p>
        </p:txBody>
      </p:sp>
    </p:spTree>
    <p:extLst>
      <p:ext uri="{BB962C8B-B14F-4D97-AF65-F5344CB8AC3E}">
        <p14:creationId xmlns:p14="http://schemas.microsoft.com/office/powerpoint/2010/main" val="2542496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 name="Rectangle 33">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6" name="Picture 35">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2B6B99A-04C1-49AF-AB6A-70F2D05F1002}"/>
              </a:ext>
            </a:extLst>
          </p:cNvPr>
          <p:cNvSpPr>
            <a:spLocks noGrp="1"/>
          </p:cNvSpPr>
          <p:nvPr>
            <p:ph type="title"/>
          </p:nvPr>
        </p:nvSpPr>
        <p:spPr>
          <a:xfrm>
            <a:off x="1179226" y="826680"/>
            <a:ext cx="9833548" cy="1325563"/>
          </a:xfrm>
        </p:spPr>
        <p:txBody>
          <a:bodyPr>
            <a:normAutofit/>
          </a:bodyPr>
          <a:lstStyle/>
          <a:p>
            <a:pPr algn="ctr"/>
            <a:r>
              <a:rPr lang="en-US" b="1">
                <a:solidFill>
                  <a:srgbClr val="FFFFFF"/>
                </a:solidFill>
                <a:latin typeface="Arial Rounded MT Bold" panose="020F0704030504030204" pitchFamily="34" charset="0"/>
                <a:cs typeface="Calibri Light"/>
              </a:rPr>
              <a:t>Task Force Charge</a:t>
            </a:r>
            <a:endParaRPr lang="en-US">
              <a:solidFill>
                <a:srgbClr val="FFFFFF"/>
              </a:solidFill>
              <a:latin typeface="Arial Rounded MT Bold" panose="020F0704030504030204" pitchFamily="34" charset="0"/>
            </a:endParaRPr>
          </a:p>
        </p:txBody>
      </p:sp>
      <p:graphicFrame>
        <p:nvGraphicFramePr>
          <p:cNvPr id="22" name="Content Placeholder 2">
            <a:extLst>
              <a:ext uri="{FF2B5EF4-FFF2-40B4-BE49-F238E27FC236}">
                <a16:creationId xmlns:a16="http://schemas.microsoft.com/office/drawing/2014/main" id="{25F683A1-681E-45F3-821B-F45C9B9C6B1D}"/>
              </a:ext>
            </a:extLst>
          </p:cNvPr>
          <p:cNvGraphicFramePr>
            <a:graphicFrameLocks noGrp="1"/>
          </p:cNvGraphicFramePr>
          <p:nvPr>
            <p:ph idx="1"/>
            <p:extLst>
              <p:ext uri="{D42A27DB-BD31-4B8C-83A1-F6EECF244321}">
                <p14:modId xmlns:p14="http://schemas.microsoft.com/office/powerpoint/2010/main" val="2622940411"/>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8259140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82D1941-D5BB-4254-8A6D-48705535A32D}"/>
              </a:ext>
            </a:extLst>
          </p:cNvPr>
          <p:cNvSpPr>
            <a:spLocks noGrp="1"/>
          </p:cNvSpPr>
          <p:nvPr>
            <p:ph type="title"/>
          </p:nvPr>
        </p:nvSpPr>
        <p:spPr>
          <a:xfrm>
            <a:off x="640079" y="2053641"/>
            <a:ext cx="3669161" cy="2760098"/>
          </a:xfrm>
        </p:spPr>
        <p:txBody>
          <a:bodyPr>
            <a:normAutofit/>
          </a:bodyPr>
          <a:lstStyle/>
          <a:p>
            <a:r>
              <a:rPr lang="en-US" b="1">
                <a:solidFill>
                  <a:srgbClr val="FFFFFF"/>
                </a:solidFill>
                <a:latin typeface="Arial Rounded MT Bold"/>
                <a:cs typeface="Calibri Light"/>
              </a:rPr>
              <a:t>KBDM Process</a:t>
            </a:r>
          </a:p>
        </p:txBody>
      </p:sp>
      <p:sp>
        <p:nvSpPr>
          <p:cNvPr id="3" name="Content Placeholder 2">
            <a:extLst>
              <a:ext uri="{FF2B5EF4-FFF2-40B4-BE49-F238E27FC236}">
                <a16:creationId xmlns:a16="http://schemas.microsoft.com/office/drawing/2014/main" id="{F82F49B7-CA24-40D8-8AC4-D0CE343B727D}"/>
              </a:ext>
            </a:extLst>
          </p:cNvPr>
          <p:cNvSpPr>
            <a:spLocks noGrp="1"/>
          </p:cNvSpPr>
          <p:nvPr>
            <p:ph idx="1"/>
          </p:nvPr>
        </p:nvSpPr>
        <p:spPr>
          <a:xfrm>
            <a:off x="5170424" y="600583"/>
            <a:ext cx="6916347" cy="5949501"/>
          </a:xfrm>
        </p:spPr>
        <p:txBody>
          <a:bodyPr vert="horz" lIns="91440" tIns="45720" rIns="91440" bIns="45720" rtlCol="0" anchor="t">
            <a:normAutofit lnSpcReduction="10000"/>
          </a:bodyPr>
          <a:lstStyle/>
          <a:p>
            <a:pPr marL="0" indent="0" algn="ctr">
              <a:buNone/>
            </a:pPr>
            <a:r>
              <a:rPr lang="en-US" sz="3600">
                <a:solidFill>
                  <a:srgbClr val="000000"/>
                </a:solidFill>
                <a:latin typeface="Arial Rounded MT Bold"/>
                <a:ea typeface="+mn-lt"/>
                <a:cs typeface="+mn-lt"/>
              </a:rPr>
              <a:t>Challenges for group/group members to be connected :</a:t>
            </a:r>
          </a:p>
          <a:p>
            <a:pPr marL="0" indent="0">
              <a:buNone/>
            </a:pPr>
            <a:endParaRPr lang="en-US" sz="2000">
              <a:solidFill>
                <a:srgbClr val="000000"/>
              </a:solidFill>
              <a:latin typeface="Arial Rounded MT Bold"/>
              <a:ea typeface="+mn-lt"/>
              <a:cs typeface="+mn-lt"/>
            </a:endParaRPr>
          </a:p>
          <a:p>
            <a:pPr lvl="1">
              <a:buFont typeface="Wingdings" panose="020B0604020202020204" pitchFamily="34" charset="0"/>
              <a:buChar char="§"/>
            </a:pPr>
            <a:r>
              <a:rPr lang="en-US" sz="3200">
                <a:solidFill>
                  <a:srgbClr val="000000"/>
                </a:solidFill>
                <a:latin typeface="Arial Rounded MT Bold"/>
                <a:ea typeface="+mn-lt"/>
                <a:cs typeface="+mn-lt"/>
              </a:rPr>
              <a:t>Financial resources                     </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Time commitment </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Awareness of/connection to links of service       </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Geographical barriers </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Distance or travel time</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Desire/importance to be connected</a:t>
            </a:r>
          </a:p>
          <a:p>
            <a:pPr lvl="1">
              <a:spcBef>
                <a:spcPts val="1000"/>
              </a:spcBef>
              <a:buFont typeface="Wingdings" panose="020B0604020202020204" pitchFamily="34" charset="0"/>
              <a:buChar char="§"/>
            </a:pPr>
            <a:r>
              <a:rPr lang="en-US" sz="3200">
                <a:solidFill>
                  <a:srgbClr val="000000"/>
                </a:solidFill>
                <a:latin typeface="Arial Rounded MT Bold"/>
                <a:ea typeface="+mn-lt"/>
                <a:cs typeface="+mn-lt"/>
              </a:rPr>
              <a:t>Lack of internet resources</a:t>
            </a:r>
            <a:endParaRPr lang="en-US" sz="3200">
              <a:solidFill>
                <a:srgbClr val="000000"/>
              </a:solidFill>
              <a:latin typeface="Arial Rounded MT Bold"/>
              <a:cs typeface="Calibri"/>
            </a:endParaRPr>
          </a:p>
        </p:txBody>
      </p:sp>
    </p:spTree>
    <p:extLst>
      <p:ext uri="{BB962C8B-B14F-4D97-AF65-F5344CB8AC3E}">
        <p14:creationId xmlns:p14="http://schemas.microsoft.com/office/powerpoint/2010/main" val="2807344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5"/>
              </a:gs>
              <a:gs pos="25000">
                <a:schemeClr val="accent5"/>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1" name="Picture 30">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800">
                <a:solidFill>
                  <a:srgbClr val="FFFFFF"/>
                </a:solidFill>
                <a:latin typeface="Arial Rounded MT Bold"/>
                <a:cs typeface="Calibri Light"/>
              </a:rPr>
              <a:t> Survey Tool </a:t>
            </a:r>
            <a:endParaRPr lang="en-US" sz="4800">
              <a:solidFill>
                <a:srgbClr val="FFFFFF"/>
              </a:solidFill>
              <a:latin typeface="Arial Rounded MT Bold"/>
              <a:cs typeface="Aldhabi"/>
            </a:endParaRPr>
          </a:p>
        </p:txBody>
      </p:sp>
      <p:graphicFrame>
        <p:nvGraphicFramePr>
          <p:cNvPr id="5" name="Subtitle 2">
            <a:extLst>
              <a:ext uri="{FF2B5EF4-FFF2-40B4-BE49-F238E27FC236}">
                <a16:creationId xmlns:a16="http://schemas.microsoft.com/office/drawing/2014/main" id="{2BF4D568-6AF8-42AA-B4C4-B30DD2DBEE0D}"/>
              </a:ext>
            </a:extLst>
          </p:cNvPr>
          <p:cNvGraphicFramePr>
            <a:graphicFrameLocks noGrp="1"/>
          </p:cNvGraphicFramePr>
          <p:nvPr>
            <p:ph idx="1"/>
            <p:extLst>
              <p:ext uri="{D42A27DB-BD31-4B8C-83A1-F6EECF244321}">
                <p14:modId xmlns:p14="http://schemas.microsoft.com/office/powerpoint/2010/main" val="2987946988"/>
              </p:ext>
            </p:extLst>
          </p:nvPr>
        </p:nvGraphicFramePr>
        <p:xfrm>
          <a:off x="662508" y="2353617"/>
          <a:ext cx="11039511" cy="42959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09857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8" name="Picture 27">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179226" y="826680"/>
            <a:ext cx="9833548" cy="1325563"/>
          </a:xfrm>
        </p:spPr>
        <p:txBody>
          <a:bodyPr>
            <a:normAutofit/>
          </a:bodyPr>
          <a:lstStyle/>
          <a:p>
            <a:pPr algn="ctr"/>
            <a:r>
              <a:rPr lang="en-US" sz="4000">
                <a:solidFill>
                  <a:srgbClr val="FFFFFF"/>
                </a:solidFill>
                <a:latin typeface="Arial Rounded MT Bold"/>
                <a:cs typeface="Calibri Light"/>
              </a:rPr>
              <a:t> </a:t>
            </a:r>
            <a:r>
              <a:rPr lang="en-US">
                <a:solidFill>
                  <a:srgbClr val="FFFFFF"/>
                </a:solidFill>
                <a:latin typeface="Arial Rounded MT Bold"/>
                <a:cs typeface="Calibri Light"/>
              </a:rPr>
              <a:t>Wanna Try It?</a:t>
            </a:r>
            <a:endParaRPr lang="en-US">
              <a:solidFill>
                <a:srgbClr val="FFFFFF"/>
              </a:solidFill>
              <a:latin typeface="Arial Rounded MT Bold"/>
              <a:cs typeface="Aldhabi"/>
            </a:endParaRPr>
          </a:p>
        </p:txBody>
      </p:sp>
      <p:sp>
        <p:nvSpPr>
          <p:cNvPr id="3" name="Content Placeholder 2">
            <a:extLst>
              <a:ext uri="{FF2B5EF4-FFF2-40B4-BE49-F238E27FC236}">
                <a16:creationId xmlns:a16="http://schemas.microsoft.com/office/drawing/2014/main" id="{2F097BE5-9F68-4696-B416-6979339FC520}"/>
              </a:ext>
            </a:extLst>
          </p:cNvPr>
          <p:cNvSpPr>
            <a:spLocks noGrp="1"/>
          </p:cNvSpPr>
          <p:nvPr>
            <p:ph idx="1"/>
          </p:nvPr>
        </p:nvSpPr>
        <p:spPr>
          <a:xfrm>
            <a:off x="203549" y="2759068"/>
            <a:ext cx="11831255" cy="3757900"/>
          </a:xfrm>
        </p:spPr>
        <p:txBody>
          <a:bodyPr vert="horz" lIns="91440" tIns="45720" rIns="91440" bIns="45720" rtlCol="0" anchor="t">
            <a:noAutofit/>
          </a:bodyPr>
          <a:lstStyle/>
          <a:p>
            <a:pPr marL="0" indent="0">
              <a:buNone/>
            </a:pPr>
            <a:r>
              <a:rPr lang="en-US" sz="3200">
                <a:solidFill>
                  <a:srgbClr val="000000"/>
                </a:solidFill>
                <a:latin typeface="Arial Rounded MT Bold"/>
              </a:rPr>
              <a:t>Break out session</a:t>
            </a:r>
            <a:endParaRPr lang="en-US" sz="3200">
              <a:solidFill>
                <a:srgbClr val="000000"/>
              </a:solidFill>
              <a:latin typeface="Arial Rounded MT Bold"/>
              <a:cs typeface="Calibri"/>
            </a:endParaRPr>
          </a:p>
          <a:p>
            <a:pPr lvl="1">
              <a:buFont typeface="Wingdings" panose="05000000000000000000" pitchFamily="2" charset="2"/>
              <a:buChar char="Ø"/>
            </a:pPr>
            <a:r>
              <a:rPr lang="en-US" sz="3200">
                <a:solidFill>
                  <a:srgbClr val="000000"/>
                </a:solidFill>
                <a:latin typeface="Arial Rounded MT Bold"/>
              </a:rPr>
              <a:t>Break into groups and take survey – 8 min</a:t>
            </a:r>
            <a:endParaRPr lang="en-US" sz="3200">
              <a:solidFill>
                <a:srgbClr val="000000"/>
              </a:solidFill>
              <a:latin typeface="Arial Rounded MT Bold"/>
              <a:cs typeface="Calibri"/>
            </a:endParaRPr>
          </a:p>
          <a:p>
            <a:pPr marL="457200" lvl="1" indent="0">
              <a:buNone/>
            </a:pPr>
            <a:endParaRPr lang="en-US" sz="2000">
              <a:solidFill>
                <a:srgbClr val="000000"/>
              </a:solidFill>
              <a:latin typeface="Arial Rounded MT Bold"/>
            </a:endParaRPr>
          </a:p>
          <a:p>
            <a:pPr lvl="1">
              <a:buFont typeface="Wingdings" panose="05000000000000000000" pitchFamily="2" charset="2"/>
              <a:buChar char="Ø"/>
            </a:pPr>
            <a:r>
              <a:rPr lang="en-US" sz="3200">
                <a:solidFill>
                  <a:srgbClr val="000000"/>
                </a:solidFill>
                <a:latin typeface="Arial Rounded MT Bold"/>
              </a:rPr>
              <a:t>Discussion – 20 min</a:t>
            </a:r>
            <a:endParaRPr lang="en-US" sz="3200">
              <a:solidFill>
                <a:srgbClr val="000000"/>
              </a:solidFill>
              <a:latin typeface="Arial Rounded MT Bold"/>
              <a:cs typeface="Calibri"/>
            </a:endParaRPr>
          </a:p>
          <a:p>
            <a:pPr marL="457200" lvl="1" indent="0">
              <a:buNone/>
            </a:pPr>
            <a:endParaRPr lang="en-US" sz="2000">
              <a:solidFill>
                <a:srgbClr val="000000"/>
              </a:solidFill>
              <a:latin typeface="Arial Rounded MT Bold"/>
            </a:endParaRPr>
          </a:p>
          <a:p>
            <a:pPr lvl="1">
              <a:buFont typeface="Wingdings" panose="05000000000000000000" pitchFamily="2" charset="2"/>
              <a:buChar char="Ø"/>
            </a:pPr>
            <a:r>
              <a:rPr lang="en-US" sz="3200">
                <a:solidFill>
                  <a:srgbClr val="000000"/>
                </a:solidFill>
                <a:latin typeface="Arial Rounded MT Bold"/>
              </a:rPr>
              <a:t>Report back – One New Strategy Per Group – 7 min</a:t>
            </a:r>
            <a:endParaRPr lang="en-US" sz="3200">
              <a:solidFill>
                <a:srgbClr val="000000"/>
              </a:solidFill>
              <a:latin typeface="Arial Rounded MT Bold"/>
              <a:cs typeface="Calibri"/>
            </a:endParaRPr>
          </a:p>
        </p:txBody>
      </p:sp>
    </p:spTree>
    <p:extLst>
      <p:ext uri="{BB962C8B-B14F-4D97-AF65-F5344CB8AC3E}">
        <p14:creationId xmlns:p14="http://schemas.microsoft.com/office/powerpoint/2010/main" val="1646690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23962611-DFD5-4092-AAFD-559E3DFCE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5488" y="0"/>
            <a:ext cx="10910292"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a:extLst>
              <a:ext uri="{FF2B5EF4-FFF2-40B4-BE49-F238E27FC236}">
                <a16:creationId xmlns:a16="http://schemas.microsoft.com/office/drawing/2014/main" id="{2270F1FA-0425-408F-9861-80BF5AFB27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2FCD8896-EE94-4193-9729-23FAB57B0781}"/>
              </a:ext>
            </a:extLst>
          </p:cNvPr>
          <p:cNvSpPr>
            <a:spLocks noGrp="1"/>
          </p:cNvSpPr>
          <p:nvPr>
            <p:ph type="title" idx="4294967295"/>
          </p:nvPr>
        </p:nvSpPr>
        <p:spPr>
          <a:xfrm>
            <a:off x="3045368" y="2043663"/>
            <a:ext cx="6105194" cy="2031055"/>
          </a:xfrm>
        </p:spPr>
        <p:txBody>
          <a:bodyPr vert="horz" lIns="91440" tIns="45720" rIns="91440" bIns="45720" rtlCol="0" anchor="b">
            <a:normAutofit/>
          </a:bodyPr>
          <a:lstStyle/>
          <a:p>
            <a:pPr algn="ctr"/>
            <a:r>
              <a:rPr lang="en-US" sz="6000" kern="1200">
                <a:solidFill>
                  <a:srgbClr val="FFFFFF"/>
                </a:solidFill>
                <a:latin typeface="Arial Rounded MT Bold" panose="020F0704030504030204" pitchFamily="34" charset="0"/>
              </a:rPr>
              <a:t>So – </a:t>
            </a:r>
            <a:br>
              <a:rPr lang="en-US" sz="6000">
                <a:latin typeface="Arial Rounded MT Bold" panose="020F0704030504030204" pitchFamily="34" charset="0"/>
              </a:rPr>
            </a:br>
            <a:r>
              <a:rPr lang="en-US" sz="6000" kern="1200">
                <a:solidFill>
                  <a:srgbClr val="FFFFFF"/>
                </a:solidFill>
                <a:latin typeface="Arial Rounded MT Bold" panose="020F0704030504030204" pitchFamily="34" charset="0"/>
              </a:rPr>
              <a:t>Let's go get 'em</a:t>
            </a:r>
            <a:endParaRPr lang="en-US" sz="6000" kern="1200">
              <a:solidFill>
                <a:srgbClr val="FFFFFF"/>
              </a:solidFill>
              <a:latin typeface="Arial Rounded MT Bold" panose="020F0704030504030204" pitchFamily="34" charset="0"/>
              <a:cs typeface="Calibri Light"/>
            </a:endParaRPr>
          </a:p>
        </p:txBody>
      </p:sp>
    </p:spTree>
    <p:extLst>
      <p:ext uri="{BB962C8B-B14F-4D97-AF65-F5344CB8AC3E}">
        <p14:creationId xmlns:p14="http://schemas.microsoft.com/office/powerpoint/2010/main" val="247595524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86558EB019C6504AB349B9E5029023E4" ma:contentTypeVersion="11" ma:contentTypeDescription="Create a new document." ma:contentTypeScope="" ma:versionID="ba482924be2383d6f496a9812e2158a2">
  <xsd:schema xmlns:xsd="http://www.w3.org/2001/XMLSchema" xmlns:xs="http://www.w3.org/2001/XMLSchema" xmlns:p="http://schemas.microsoft.com/office/2006/metadata/properties" xmlns:ns2="23c28a77-47bc-4747-bf5f-08e97e74847d" xmlns:ns3="797573c1-837d-421d-8005-36cbbb19995d" targetNamespace="http://schemas.microsoft.com/office/2006/metadata/properties" ma:root="true" ma:fieldsID="1606ad263cd4195e742b205b46960d65" ns2:_="" ns3:_="">
    <xsd:import namespace="23c28a77-47bc-4747-bf5f-08e97e74847d"/>
    <xsd:import namespace="797573c1-837d-421d-8005-36cbbb19995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3c28a77-47bc-4747-bf5f-08e97e74847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97573c1-837d-421d-8005-36cbbb19995d"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51F14C-FA05-4AC5-A711-BF0D2F0DA070}">
  <ds:schemaRefs>
    <ds:schemaRef ds:uri="http://schemas.microsoft.com/sharepoint/v3/contenttype/forms"/>
  </ds:schemaRefs>
</ds:datastoreItem>
</file>

<file path=customXml/itemProps2.xml><?xml version="1.0" encoding="utf-8"?>
<ds:datastoreItem xmlns:ds="http://schemas.openxmlformats.org/officeDocument/2006/customXml" ds:itemID="{11DC55F9-5C99-42C3-B2CE-A17D35205DA2}">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23c28a77-47bc-4747-bf5f-08e97e74847d"/>
    <ds:schemaRef ds:uri="http://purl.org/dc/terms/"/>
    <ds:schemaRef ds:uri="797573c1-837d-421d-8005-36cbbb19995d"/>
    <ds:schemaRef ds:uri="http://schemas.openxmlformats.org/package/2006/metadata/core-properties"/>
    <ds:schemaRef ds:uri="http://www.w3.org/XML/1998/namespace"/>
    <ds:schemaRef ds:uri="http://purl.org/dc/dcmitype/"/>
  </ds:schemaRefs>
</ds:datastoreItem>
</file>

<file path=customXml/itemProps3.xml><?xml version="1.0" encoding="utf-8"?>
<ds:datastoreItem xmlns:ds="http://schemas.openxmlformats.org/officeDocument/2006/customXml" ds:itemID="{908A11A4-D66B-4CF6-8301-A3726FEF739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3c28a77-47bc-4747-bf5f-08e97e74847d"/>
    <ds:schemaRef ds:uri="797573c1-837d-421d-8005-36cbbb1999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905</Words>
  <Application>Microsoft Office PowerPoint</Application>
  <PresentationFormat>Widescreen</PresentationFormat>
  <Paragraphs>67</Paragraphs>
  <Slides>7</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Arial</vt:lpstr>
      <vt:lpstr>Arial Rounded MT Bold</vt:lpstr>
      <vt:lpstr>Calibri</vt:lpstr>
      <vt:lpstr>Calibri Light</vt:lpstr>
      <vt:lpstr>Wingdings</vt:lpstr>
      <vt:lpstr>office theme</vt:lpstr>
      <vt:lpstr>Task Force Reaching and Unifying Rural and  Large Geographical Populations</vt:lpstr>
      <vt:lpstr>Background</vt:lpstr>
      <vt:lpstr>Task Force Charge</vt:lpstr>
      <vt:lpstr>KBDM Process</vt:lpstr>
      <vt:lpstr> Survey Tool </vt:lpstr>
      <vt:lpstr> Wanna Try It?</vt:lpstr>
      <vt:lpstr>So –  Let's go get 'em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Task Force Reaching and Unifying Rural and  Large Geographical Populations</dc:title>
  <dc:creator>Kay Colapret</dc:creator>
  <cp:lastModifiedBy>Suzanne Martin</cp:lastModifiedBy>
  <cp:revision>2</cp:revision>
  <cp:lastPrinted>2020-03-13T13:39:28Z</cp:lastPrinted>
  <dcterms:created xsi:type="dcterms:W3CDTF">2019-09-27T15:32:15Z</dcterms:created>
  <dcterms:modified xsi:type="dcterms:W3CDTF">2020-04-23T14:41:11Z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0x01010086558EB019C6504AB349B9E5029023E4</vt:lpwstr>
  </property>
</Properties>
</file>